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Profs and Friends, today Team 26 </a:t>
            </a:r>
            <a:r>
              <a:rPr lang="en"/>
              <a:t>is going</a:t>
            </a:r>
            <a:r>
              <a:rPr lang="en"/>
              <a:t> to present a game that would improve </a:t>
            </a:r>
            <a:r>
              <a:rPr lang="en"/>
              <a:t>your</a:t>
            </a:r>
            <a:r>
              <a:rPr lang="en"/>
              <a:t> </a:t>
            </a:r>
            <a:r>
              <a:rPr lang="en"/>
              <a:t>social</a:t>
            </a:r>
            <a:r>
              <a:rPr lang="en"/>
              <a:t> skills.</a:t>
            </a:r>
            <a:endParaRPr/>
          </a:p>
          <a:p>
            <a:pPr indent="0" lvl="0" marL="0" rtl="0" algn="l">
              <a:spcBef>
                <a:spcPts val="0"/>
              </a:spcBef>
              <a:spcAft>
                <a:spcPts val="0"/>
              </a:spcAft>
              <a:buNone/>
            </a:pPr>
            <a:r>
              <a:rPr lang="en"/>
              <a:t>My team </a:t>
            </a:r>
            <a:r>
              <a:rPr lang="en"/>
              <a:t>consist</a:t>
            </a:r>
            <a:r>
              <a:rPr lang="en"/>
              <a:t> of Zaidy, Joel, Reuben and 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46790147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46790147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this part how it manage to make us obtain our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say </a:t>
            </a:r>
            <a:r>
              <a:rPr lang="en"/>
              <a:t>social</a:t>
            </a:r>
            <a:r>
              <a:rPr lang="en"/>
              <a:t> recommend that way,  </a:t>
            </a:r>
            <a:r>
              <a:rPr lang="en"/>
              <a:t>advisable</a:t>
            </a:r>
            <a:r>
              <a:rPr lang="en"/>
              <a:t> way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we have 4 different type of cards which each having to explain a difference goal</a:t>
            </a:r>
            <a:endParaRPr/>
          </a:p>
          <a:p>
            <a:pPr indent="0" lvl="0" marL="0" rtl="0" algn="l">
              <a:spcBef>
                <a:spcPts val="0"/>
              </a:spcBef>
              <a:spcAft>
                <a:spcPts val="0"/>
              </a:spcAft>
              <a:buNone/>
            </a:pPr>
            <a:r>
              <a:rPr lang="en"/>
              <a:t>All cards would go by this format of Card type, card </a:t>
            </a:r>
            <a:r>
              <a:rPr lang="en"/>
              <a:t>description</a:t>
            </a:r>
            <a:r>
              <a:rPr lang="en"/>
              <a:t> and take away for scenario and nation cards</a:t>
            </a:r>
            <a:endParaRPr/>
          </a:p>
          <a:p>
            <a:pPr indent="0" lvl="0" marL="0" rtl="0" algn="l">
              <a:spcBef>
                <a:spcPts val="0"/>
              </a:spcBef>
              <a:spcAft>
                <a:spcPts val="0"/>
              </a:spcAft>
              <a:buNone/>
            </a:pPr>
            <a:r>
              <a:rPr lang="en"/>
              <a:t>This way it would be able to enhance the </a:t>
            </a:r>
            <a:r>
              <a:rPr lang="en"/>
              <a:t>social</a:t>
            </a:r>
            <a:r>
              <a:rPr lang="en"/>
              <a:t> skills and knowledge of our players obtaining our goal.</a:t>
            </a:r>
            <a:endParaRPr/>
          </a:p>
          <a:p>
            <a:pPr indent="0" lvl="0" marL="0" rtl="0" algn="l">
              <a:spcBef>
                <a:spcPts val="0"/>
              </a:spcBef>
              <a:spcAft>
                <a:spcPts val="0"/>
              </a:spcAft>
              <a:buNone/>
            </a:pPr>
            <a:r>
              <a:rPr lang="en"/>
              <a:t>For example the scenario card would give a case if an </a:t>
            </a:r>
            <a:r>
              <a:rPr lang="en"/>
              <a:t>elder dropped</a:t>
            </a:r>
            <a:r>
              <a:rPr lang="en"/>
              <a:t> his stuff</a:t>
            </a:r>
            <a:endParaRPr/>
          </a:p>
          <a:p>
            <a:pPr indent="0" lvl="0" marL="0" rtl="0" algn="l">
              <a:spcBef>
                <a:spcPts val="0"/>
              </a:spcBef>
              <a:spcAft>
                <a:spcPts val="0"/>
              </a:spcAft>
              <a:buNone/>
            </a:pPr>
            <a:r>
              <a:rPr lang="en"/>
              <a:t>Hence, the player who drew the card is suppose to tell tell the others that he would be acting out and the other players would have to give a physical </a:t>
            </a:r>
            <a:r>
              <a:rPr lang="en"/>
              <a:t>response</a:t>
            </a:r>
            <a:endParaRPr/>
          </a:p>
          <a:p>
            <a:pPr indent="0" lvl="0" marL="0" rtl="0" algn="l">
              <a:spcBef>
                <a:spcPts val="0"/>
              </a:spcBef>
              <a:spcAft>
                <a:spcPts val="0"/>
              </a:spcAft>
              <a:buNone/>
            </a:pPr>
            <a:r>
              <a:rPr lang="en"/>
              <a:t>So after </a:t>
            </a:r>
            <a:r>
              <a:rPr lang="en"/>
              <a:t>explanation, the timer on the r shiny would start and the other players would need to guess by giving a physical response within the time 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for this scenario example there is a take away or a recommended answer for to determine who gets the point</a:t>
            </a:r>
            <a:endParaRPr/>
          </a:p>
          <a:p>
            <a:pPr indent="0" lvl="0" marL="0" rtl="0" algn="l">
              <a:spcBef>
                <a:spcPts val="0"/>
              </a:spcBef>
              <a:spcAft>
                <a:spcPts val="0"/>
              </a:spcAft>
              <a:buNone/>
            </a:pPr>
            <a:r>
              <a:rPr lang="en"/>
              <a:t>However the beauty of this teaching social skills or knowledge is there are no right ans. If the other player response is to pick up the items and carry the items for the elderly the other player can learn from this extra action and next time help other in this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at the end of the game, we would encourage the actor play to provide insight and read out the takeaway from the card to improve the knowledge of the other players as well.</a:t>
            </a:r>
            <a:endParaRPr/>
          </a:p>
          <a:p>
            <a:pPr indent="0" lvl="0" marL="0" rtl="0" algn="l">
              <a:spcBef>
                <a:spcPts val="0"/>
              </a:spcBef>
              <a:spcAft>
                <a:spcPts val="0"/>
              </a:spcAft>
              <a:buNone/>
            </a:pPr>
            <a:r>
              <a:rPr lang="en"/>
              <a:t>For example the nation card would for this example would explain what a finger heart in south korea represent which is an </a:t>
            </a:r>
            <a:r>
              <a:rPr lang="en">
                <a:solidFill>
                  <a:schemeClr val="dk1"/>
                </a:solidFill>
              </a:rPr>
              <a:t>Expression of love, affection and friendship.</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6790147e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46790147e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Focus on this part how it manage to make us obtain our goal</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46790147e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46790147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R Shiny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460ff34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460ff34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Zaidy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36e14ec5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36e14ec5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To create and materialize a design concept, there are 2 phases that we would need to get through.</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the Conceptualization and subsequently the development phase </a:t>
            </a:r>
            <a:endParaRPr b="1" sz="1400">
              <a:solidFill>
                <a:schemeClr val="dk1"/>
              </a:solidFill>
              <a:latin typeface="Cambria"/>
              <a:ea typeface="Cambria"/>
              <a:cs typeface="Cambria"/>
              <a:sym typeface="Cambria"/>
            </a:endParaRPr>
          </a:p>
          <a:p>
            <a:pPr indent="0" lvl="0" marL="0" rtl="0" algn="l">
              <a:spcBef>
                <a:spcPts val="1200"/>
              </a:spcBef>
              <a:spcAft>
                <a:spcPts val="0"/>
              </a:spcAft>
              <a:buNone/>
            </a:pPr>
            <a:r>
              <a:t/>
            </a:r>
            <a:endParaRPr sz="2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36e14ec5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36e14ec5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Our Mission was to design an entertaining and novel hands-on game to simulate social interaction between young students </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By Providing different social scenarios</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which in turn enhance their social skills</a:t>
            </a:r>
            <a:endParaRPr b="1" sz="1400">
              <a:solidFill>
                <a:schemeClr val="dk1"/>
              </a:solidFill>
              <a:latin typeface="Cambria"/>
              <a:ea typeface="Cambria"/>
              <a:cs typeface="Cambria"/>
              <a:sym typeface="Cambria"/>
            </a:endParaRPr>
          </a:p>
          <a:p>
            <a:pPr indent="0" lvl="0" marL="0" rtl="0" algn="just">
              <a:lnSpc>
                <a:spcPct val="100000"/>
              </a:lnSpc>
              <a:spcBef>
                <a:spcPts val="1200"/>
              </a:spcBef>
              <a:spcAft>
                <a:spcPts val="0"/>
              </a:spcAft>
              <a:buNone/>
            </a:pPr>
            <a:r>
              <a:t/>
            </a:r>
            <a:endParaRPr sz="2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36e14ec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36e14ec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Based on our survey, these key considerations surfaced…</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and the heaviest weight was the Social Skills improvement.</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These concerns acted as guidelines in developing our design concept</a:t>
            </a:r>
            <a:endParaRPr b="1" sz="1400">
              <a:solidFill>
                <a:schemeClr val="dk1"/>
              </a:solidFill>
              <a:latin typeface="Cambria"/>
              <a:ea typeface="Cambria"/>
              <a:cs typeface="Cambria"/>
              <a:sym typeface="Cambria"/>
            </a:endParaRPr>
          </a:p>
          <a:p>
            <a:pPr indent="0" lvl="0" marL="0" rtl="0" algn="l">
              <a:spcBef>
                <a:spcPts val="1200"/>
              </a:spcBef>
              <a:spcAft>
                <a:spcPts val="0"/>
              </a:spcAft>
              <a:buNone/>
            </a:pPr>
            <a:r>
              <a:t/>
            </a:r>
            <a:endParaRPr sz="2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3b8cb9a13_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3b8cb9a13_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Overall These are our main design decisions through the course of the project…</a:t>
            </a:r>
            <a:br>
              <a:rPr b="1" lang="en" sz="1400">
                <a:solidFill>
                  <a:schemeClr val="dk1"/>
                </a:solidFill>
                <a:latin typeface="Cambria"/>
                <a:ea typeface="Cambria"/>
                <a:cs typeface="Cambria"/>
                <a:sym typeface="Cambria"/>
              </a:rPr>
            </a:br>
            <a:r>
              <a:rPr b="1" lang="en" sz="1400">
                <a:solidFill>
                  <a:schemeClr val="dk1"/>
                </a:solidFill>
                <a:latin typeface="Cambria"/>
                <a:ea typeface="Cambria"/>
                <a:cs typeface="Cambria"/>
                <a:sym typeface="Cambria"/>
              </a:rPr>
              <a:t>Which was to design a physical board and card game, that could be played by many players.</a:t>
            </a:r>
            <a:br>
              <a:rPr b="1" lang="en" sz="1400">
                <a:solidFill>
                  <a:schemeClr val="dk1"/>
                </a:solidFill>
                <a:latin typeface="Cambria"/>
                <a:ea typeface="Cambria"/>
                <a:cs typeface="Cambria"/>
                <a:sym typeface="Cambria"/>
              </a:rPr>
            </a:br>
            <a:r>
              <a:rPr b="1" lang="en" sz="1400">
                <a:solidFill>
                  <a:schemeClr val="dk1"/>
                </a:solidFill>
                <a:latin typeface="Cambria"/>
                <a:ea typeface="Cambria"/>
                <a:cs typeface="Cambria"/>
                <a:sym typeface="Cambria"/>
              </a:rPr>
              <a:t>We also decided that it should involve acting, and be competive and collaborative at the same time!</a:t>
            </a:r>
            <a:endParaRPr b="1" sz="1400">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36e14ec5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36e14ec5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latin typeface="Cambria"/>
                <a:ea typeface="Cambria"/>
                <a:cs typeface="Cambria"/>
                <a:sym typeface="Cambria"/>
              </a:rPr>
              <a:t>Using our guidelines from the survey,</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None/>
            </a:pPr>
            <a:r>
              <a:rPr b="1" lang="en" sz="1400">
                <a:solidFill>
                  <a:schemeClr val="dk1"/>
                </a:solidFill>
                <a:latin typeface="Cambria"/>
                <a:ea typeface="Cambria"/>
                <a:cs typeface="Cambria"/>
                <a:sym typeface="Cambria"/>
              </a:rPr>
              <a:t>We were able to come up with the design concept as a 4-player card game.</a:t>
            </a:r>
            <a:endParaRPr b="1" sz="1400">
              <a:solidFill>
                <a:schemeClr val="dk1"/>
              </a:solidFill>
              <a:latin typeface="Cambria"/>
              <a:ea typeface="Cambria"/>
              <a:cs typeface="Cambria"/>
              <a:sym typeface="Cambria"/>
            </a:endParaRPr>
          </a:p>
          <a:p>
            <a:pPr indent="0" lvl="0" marL="457200" rtl="0" algn="l">
              <a:lnSpc>
                <a:spcPct val="115000"/>
              </a:lnSpc>
              <a:spcBef>
                <a:spcPts val="1200"/>
              </a:spcBef>
              <a:spcAft>
                <a:spcPts val="0"/>
              </a:spcAft>
              <a:buNone/>
            </a:pPr>
            <a:r>
              <a:rPr b="1" lang="en" sz="1400">
                <a:solidFill>
                  <a:schemeClr val="dk1"/>
                </a:solidFill>
                <a:latin typeface="Cambria"/>
                <a:ea typeface="Cambria"/>
                <a:cs typeface="Cambria"/>
                <a:sym typeface="Cambria"/>
              </a:rPr>
              <a:t>However, there were still areas to improve on:</a:t>
            </a:r>
            <a:endParaRPr b="1" sz="1400">
              <a:solidFill>
                <a:schemeClr val="dk1"/>
              </a:solidFill>
              <a:latin typeface="Cambria"/>
              <a:ea typeface="Cambria"/>
              <a:cs typeface="Cambria"/>
              <a:sym typeface="Cambria"/>
            </a:endParaRPr>
          </a:p>
          <a:p>
            <a:pPr indent="0" lvl="0" marL="457200" rtl="0" algn="l">
              <a:lnSpc>
                <a:spcPct val="115000"/>
              </a:lnSpc>
              <a:spcBef>
                <a:spcPts val="1200"/>
              </a:spcBef>
              <a:spcAft>
                <a:spcPts val="0"/>
              </a:spcAft>
              <a:buNone/>
            </a:pPr>
            <a:r>
              <a:rPr b="1" lang="en" sz="1400">
                <a:solidFill>
                  <a:schemeClr val="dk1"/>
                </a:solidFill>
                <a:latin typeface="Cambria"/>
                <a:ea typeface="Cambria"/>
                <a:cs typeface="Cambria"/>
                <a:sym typeface="Cambria"/>
              </a:rPr>
              <a:t>The fun factor was lacking as it one dimensional, the cards drawn are the deciding factor as to who wins</a:t>
            </a:r>
            <a:endParaRPr b="1" sz="1400">
              <a:solidFill>
                <a:schemeClr val="dk1"/>
              </a:solidFill>
              <a:latin typeface="Cambria"/>
              <a:ea typeface="Cambria"/>
              <a:cs typeface="Cambria"/>
              <a:sym typeface="Cambria"/>
            </a:endParaRPr>
          </a:p>
          <a:p>
            <a:pPr indent="0" lvl="0" marL="457200" rtl="0" algn="l">
              <a:lnSpc>
                <a:spcPct val="115000"/>
              </a:lnSpc>
              <a:spcBef>
                <a:spcPts val="1200"/>
              </a:spcBef>
              <a:spcAft>
                <a:spcPts val="0"/>
              </a:spcAft>
              <a:buNone/>
            </a:pPr>
            <a:r>
              <a:rPr b="1" lang="en" sz="1400">
                <a:solidFill>
                  <a:schemeClr val="dk1"/>
                </a:solidFill>
                <a:latin typeface="Cambria"/>
                <a:ea typeface="Cambria"/>
                <a:cs typeface="Cambria"/>
                <a:sym typeface="Cambria"/>
              </a:rPr>
              <a:t>The goal of each activity were also unclear as we did not state the learning objectives</a:t>
            </a:r>
            <a:endParaRPr b="1" sz="1400">
              <a:solidFill>
                <a:schemeClr val="dk1"/>
              </a:solidFill>
              <a:latin typeface="Cambria"/>
              <a:ea typeface="Cambria"/>
              <a:cs typeface="Cambria"/>
              <a:sym typeface="Cambria"/>
            </a:endParaRPr>
          </a:p>
          <a:p>
            <a:pPr indent="0" lvl="0" marL="457200" rtl="0" algn="l">
              <a:spcBef>
                <a:spcPts val="1200"/>
              </a:spcBef>
              <a:spcAft>
                <a:spcPts val="0"/>
              </a:spcAft>
              <a:buNone/>
            </a:pPr>
            <a:r>
              <a:rPr b="1" lang="en" sz="1400">
                <a:solidFill>
                  <a:schemeClr val="dk1"/>
                </a:solidFill>
                <a:latin typeface="Cambria"/>
                <a:ea typeface="Cambria"/>
                <a:cs typeface="Cambria"/>
                <a:sym typeface="Cambria"/>
              </a:rPr>
              <a:t>There were also Biases in point allocation</a:t>
            </a:r>
            <a:endParaRPr sz="2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60ff34c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60ff34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Hence, to reduce these issues we combine our idea another concept with clearer objectives, greater interaction, and fairer allocation</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After further discussions we decided to adopt the main aspects of Jordan 1 and merge it with Jordan 2.</a:t>
            </a:r>
            <a:endParaRPr b="1" sz="1400">
              <a:solidFill>
                <a:schemeClr val="dk1"/>
              </a:solidFill>
              <a:latin typeface="Cambria"/>
              <a:ea typeface="Cambria"/>
              <a:cs typeface="Cambria"/>
              <a:sym typeface="Cambria"/>
            </a:endParaRPr>
          </a:p>
          <a:p>
            <a:pPr indent="0" lvl="0" marL="0" rtl="0" algn="l">
              <a:spcBef>
                <a:spcPts val="1200"/>
              </a:spcBef>
              <a:spcAft>
                <a:spcPts val="0"/>
              </a:spcAft>
              <a:buClr>
                <a:schemeClr val="dk1"/>
              </a:buClr>
              <a:buSzPts val="1100"/>
              <a:buFont typeface="Arial"/>
              <a:buNone/>
            </a:pPr>
            <a:r>
              <a:t/>
            </a:r>
            <a:endParaRPr sz="2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46790147e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46790147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firstly we would </a:t>
            </a:r>
            <a:r>
              <a:rPr lang="en"/>
              <a:t>introduce</a:t>
            </a:r>
            <a:r>
              <a:rPr lang="en"/>
              <a:t> to you our Design Concept and then our design journey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3ca616d57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3ca616d57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After integrating our two concepts to fit our design objective space, we have our finalized concept layout Which retains the simplicity in implementation and enhances our gameplay by adding another dimension to the game</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It would also reduce the biases in allocating activities and show clearer objectives as now players would need to travel to a room which would provide activities based on the country represented</a:t>
            </a:r>
            <a:endParaRPr b="1" sz="1400">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latin typeface="Cambria"/>
                <a:ea typeface="Cambria"/>
                <a:cs typeface="Cambria"/>
                <a:sym typeface="Cambria"/>
              </a:rPr>
              <a:t>I will now pass my time to Reuben who will bring you through the Decisions made in the prototyping phase</a:t>
            </a:r>
            <a:endParaRPr b="1" sz="1400">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46790147e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46790147e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Joel. I’ll now go through the process of our prototyping phase.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33ea4a3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33ea4a3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you can see, this was our first prototype of our game. In our modal analysis as well as insights from testing our game, we set up regulatory rules and formatted our card details to ensure smooth modal transition. </a:t>
            </a:r>
            <a:r>
              <a:rPr lang="en">
                <a:solidFill>
                  <a:schemeClr val="dk1"/>
                </a:solidFill>
              </a:rPr>
              <a:t>When we first put together a prototype, we thought it would be a smooth process playing the game. However, we forgot to take into account of our prior knowledge of making the game.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one of the problems we ran into was the transition of a player’s turn to another. A Player could take forever to get his point and make the game too long. We then decided to add in a time limit in our rshiny to regulate the mode transition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3327c70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3327c70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our final board design which included more activities for player to take part in and more </a:t>
            </a:r>
            <a:r>
              <a:rPr lang="en"/>
              <a:t>aesthetically looking</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4b47215f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4b47215f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was our prototype of our cards. The first card on the left was our first prototype. It was basic and simple in design with minimum description. However, it was too plain to our users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Thus, we decided to make our cards look neater by having headers on it. It looked way better than our previous design and more suitable for our players.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we wanted to further emphasise the educational value that each card brings. Thus we added in another header called takeaway which allows users to understand what the card is teaching them.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33ea4a3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33ea4a3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use of the prototyping canvas to decide on some of our decisions. (Next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3327c705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3327c705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t>For example, when deciding how to randomise movements, we came up 2 ideas. One was a </a:t>
            </a:r>
            <a:r>
              <a:rPr lang="en" sz="1200"/>
              <a:t>spinning wheel activity selection using wizard of oz prototyping and the other was dice movement. </a:t>
            </a:r>
            <a:r>
              <a:rPr lang="en" sz="1200">
                <a:solidFill>
                  <a:schemeClr val="dk1"/>
                </a:solidFill>
              </a:rPr>
              <a:t>However,</a:t>
            </a:r>
            <a:r>
              <a:rPr lang="en" sz="1200"/>
              <a:t> moving the pieces across the board with dice increase the interaction the players had with the board. Thus we decided to use the dice to move along the board since there is increased engagement with the board</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3b8cb9a13_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3b8cb9a13_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the differences between the systems design and detailed design?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4b47215f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4b47215f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3 main difference: How players interacted with one another, what kind of activities were provided and what our board’s design was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3b8cb9a13_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3b8cb9a13_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our initial idea was to have only 1 player interaction where 1 player acts and another player guesses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46790147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46790147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design concept, would </a:t>
            </a:r>
            <a:r>
              <a:rPr lang="en"/>
              <a:t>introduce</a:t>
            </a:r>
            <a:r>
              <a:rPr lang="en"/>
              <a:t> to you our </a:t>
            </a:r>
            <a:r>
              <a:rPr lang="en"/>
              <a:t>motivation</a:t>
            </a:r>
            <a:r>
              <a:rPr lang="en"/>
              <a:t> for creating such a game and the followed by our game overview.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4b47215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4b47215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during the detailed design, we found that it was more interesting if 2 players acted together. This would enhance player to player interaction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3b8cb9a13_8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3b8cb9a13_8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Reuben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3b8cb9a13_8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3b8cb9a13_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in our initial idea, we planned to have only 1 kind of activity which was the scenario cards, where players acted out different scenarios.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4b47215f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4b47215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in our detailed design, we </a:t>
            </a:r>
            <a:r>
              <a:rPr lang="en"/>
              <a:t>split</a:t>
            </a:r>
            <a:r>
              <a:rPr lang="en"/>
              <a:t> our cards into 4 different types of cards: mainly the scenario, role, nationality and fun. This widen our educational value as players could learn more universal social interactions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3b8cb9a13_8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3b8cb9a13_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was our board design. Our initial idea was to have a board based on the game cluedo with different rooms that contained only different nationality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4b47215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4b47215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this limited us to a few nationality. Thus, we decided to use a monopoly style board where we could introduce more nationality and each player would have an equal chance of playing each scenario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4679014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4679014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conclusion, we were able to introduce more elements beyond the system definition phase, such as the </a:t>
            </a:r>
            <a:r>
              <a:rPr lang="en"/>
              <a:t>inclusion</a:t>
            </a:r>
            <a:r>
              <a:rPr lang="en"/>
              <a:t> of different types of cards and the board layout. However, the objective of our game remained the same which was to impart social knowledge to our players.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3b8cb9a13_8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3b8cb9a13_8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46790147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46790147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 for creating such a game is to impart knowledge of different possible </a:t>
            </a:r>
            <a:r>
              <a:rPr lang="en"/>
              <a:t>social</a:t>
            </a:r>
            <a:r>
              <a:rPr lang="en"/>
              <a:t> scenarios ranging from professional roles and </a:t>
            </a:r>
            <a:r>
              <a:rPr lang="en"/>
              <a:t>different</a:t>
            </a:r>
            <a:r>
              <a:rPr lang="en"/>
              <a:t> nationalities.</a:t>
            </a:r>
            <a:endParaRPr/>
          </a:p>
          <a:p>
            <a:pPr indent="0" lvl="0" marL="0" rtl="0" algn="l">
              <a:spcBef>
                <a:spcPts val="0"/>
              </a:spcBef>
              <a:spcAft>
                <a:spcPts val="0"/>
              </a:spcAft>
              <a:buNone/>
            </a:pPr>
            <a:r>
              <a:rPr lang="en"/>
              <a:t>By playing our game, the players would enhance their social skills</a:t>
            </a:r>
            <a:endParaRPr/>
          </a:p>
          <a:p>
            <a:pPr indent="0" lvl="0" marL="0" rtl="0" algn="l">
              <a:spcBef>
                <a:spcPts val="0"/>
              </a:spcBef>
              <a:spcAft>
                <a:spcPts val="0"/>
              </a:spcAft>
              <a:buNone/>
            </a:pPr>
            <a:r>
              <a:rPr lang="en"/>
              <a:t>allow us of </a:t>
            </a:r>
            <a:r>
              <a:rPr lang="en"/>
              <a:t>achieving</a:t>
            </a:r>
            <a:r>
              <a:rPr lang="en"/>
              <a:t> our goal of improving their </a:t>
            </a:r>
            <a:r>
              <a:rPr lang="en"/>
              <a:t>social</a:t>
            </a:r>
            <a:r>
              <a:rPr lang="en"/>
              <a:t> skills.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46790147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46790147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an overview of what our game would consist of,</a:t>
            </a:r>
            <a:endParaRPr/>
          </a:p>
          <a:p>
            <a:pPr indent="0" lvl="0" marL="0" rtl="0" algn="l">
              <a:spcBef>
                <a:spcPts val="0"/>
              </a:spcBef>
              <a:spcAft>
                <a:spcPts val="0"/>
              </a:spcAft>
              <a:buNone/>
            </a:pPr>
            <a:r>
              <a:rPr lang="en"/>
              <a:t>a board,4 </a:t>
            </a:r>
            <a:r>
              <a:rPr lang="en"/>
              <a:t>different</a:t>
            </a:r>
            <a:r>
              <a:rPr lang="en"/>
              <a:t> types of acting cards piles, dices, player token, rule book and R Shiny App.</a:t>
            </a:r>
            <a:endParaRPr/>
          </a:p>
          <a:p>
            <a:pPr indent="0" lvl="0" marL="0" rtl="0" algn="l">
              <a:spcBef>
                <a:spcPts val="0"/>
              </a:spcBef>
              <a:spcAft>
                <a:spcPts val="0"/>
              </a:spcAft>
              <a:buNone/>
            </a:pPr>
            <a:r>
              <a:t/>
            </a:r>
            <a:endParaRPr strike="sng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46790147e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46790147e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the objective for this game is improve the </a:t>
            </a:r>
            <a:r>
              <a:rPr lang="en"/>
              <a:t>social</a:t>
            </a:r>
            <a:r>
              <a:rPr lang="en"/>
              <a:t> skills via acting which is </a:t>
            </a:r>
            <a:r>
              <a:rPr lang="en"/>
              <a:t>similar</a:t>
            </a:r>
            <a:r>
              <a:rPr lang="en"/>
              <a:t> to a game of </a:t>
            </a:r>
            <a:r>
              <a:rPr lang="en"/>
              <a:t>charades</a:t>
            </a:r>
            <a:r>
              <a:rPr lang="en"/>
              <a:t>. </a:t>
            </a:r>
            <a:endParaRPr/>
          </a:p>
          <a:p>
            <a:pPr indent="0" lvl="0" marL="0" rtl="0" algn="l">
              <a:spcBef>
                <a:spcPts val="0"/>
              </a:spcBef>
              <a:spcAft>
                <a:spcPts val="0"/>
              </a:spcAft>
              <a:buNone/>
            </a:pPr>
            <a:r>
              <a:rPr lang="en"/>
              <a:t>Limited to 3 to 4 players age 20 ~25 </a:t>
            </a:r>
            <a:endParaRPr/>
          </a:p>
          <a:p>
            <a:pPr indent="0" lvl="0" marL="0" rtl="0" algn="l">
              <a:spcBef>
                <a:spcPts val="0"/>
              </a:spcBef>
              <a:spcAft>
                <a:spcPts val="0"/>
              </a:spcAft>
              <a:buNone/>
            </a:pPr>
            <a:r>
              <a:rPr lang="en"/>
              <a:t>Where the goal is to earn as many friends(pts) as possible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46790147e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46790147e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would be the gameplay and rules,</a:t>
            </a:r>
            <a:endParaRPr/>
          </a:p>
          <a:p>
            <a:pPr indent="0" lvl="0" marL="0" rtl="0" algn="l">
              <a:spcBef>
                <a:spcPts val="0"/>
              </a:spcBef>
              <a:spcAft>
                <a:spcPts val="0"/>
              </a:spcAft>
              <a:buNone/>
            </a:pPr>
            <a:r>
              <a:rPr lang="en"/>
              <a:t>To start, we place the 4 </a:t>
            </a:r>
            <a:r>
              <a:rPr lang="en"/>
              <a:t>different</a:t>
            </a:r>
            <a:r>
              <a:rPr lang="en"/>
              <a:t> card piles onto the board with all player token starting at the Go sign</a:t>
            </a:r>
            <a:endParaRPr/>
          </a:p>
          <a:p>
            <a:pPr indent="0" lvl="0" marL="0" rtl="0" algn="l">
              <a:spcBef>
                <a:spcPts val="0"/>
              </a:spcBef>
              <a:spcAft>
                <a:spcPts val="0"/>
              </a:spcAft>
              <a:buNone/>
            </a:pPr>
            <a:r>
              <a:rPr lang="en"/>
              <a:t>Then all will roll a dice and the one with the highest dice roll will go 1st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The gameplay </a:t>
            </a:r>
            <a:r>
              <a:rPr lang="en"/>
              <a:t>flow</a:t>
            </a:r>
            <a:r>
              <a:rPr lang="en"/>
              <a:t> for all player would be same where they would roll the dice and move according to the dice roll. </a:t>
            </a:r>
            <a:endParaRPr/>
          </a:p>
          <a:p>
            <a:pPr indent="0" lvl="0" marL="0" rtl="0" algn="l">
              <a:spcBef>
                <a:spcPts val="0"/>
              </a:spcBef>
              <a:spcAft>
                <a:spcPts val="0"/>
              </a:spcAft>
              <a:buNone/>
            </a:pPr>
            <a:r>
              <a:rPr lang="en"/>
              <a:t>Then they would follow the instruction on the title they landed on</a:t>
            </a:r>
            <a:endParaRPr/>
          </a:p>
          <a:p>
            <a:pPr indent="0" lvl="0" marL="0" rtl="0" algn="l">
              <a:spcBef>
                <a:spcPts val="0"/>
              </a:spcBef>
              <a:spcAft>
                <a:spcPts val="0"/>
              </a:spcAft>
              <a:buNone/>
            </a:pPr>
            <a:r>
              <a:rPr lang="en"/>
              <a:t>They would either draw an acting card and follow </a:t>
            </a:r>
            <a:r>
              <a:rPr lang="en"/>
              <a:t>the</a:t>
            </a:r>
            <a:r>
              <a:rPr lang="en"/>
              <a:t> card </a:t>
            </a:r>
            <a:r>
              <a:rPr lang="en"/>
              <a:t>instructions</a:t>
            </a:r>
            <a:r>
              <a:rPr lang="en"/>
              <a:t> </a:t>
            </a:r>
            <a:endParaRPr/>
          </a:p>
          <a:p>
            <a:pPr indent="0" lvl="0" marL="0" rtl="0" algn="l">
              <a:spcBef>
                <a:spcPts val="0"/>
              </a:spcBef>
              <a:spcAft>
                <a:spcPts val="0"/>
              </a:spcAft>
              <a:buNone/>
            </a:pPr>
            <a:r>
              <a:rPr lang="en"/>
              <a:t>or they would do a title activity</a:t>
            </a:r>
            <a:endParaRPr/>
          </a:p>
          <a:p>
            <a:pPr indent="0" lvl="0" marL="0" rtl="0" algn="l">
              <a:spcBef>
                <a:spcPts val="0"/>
              </a:spcBef>
              <a:spcAft>
                <a:spcPts val="0"/>
              </a:spcAft>
              <a:buNone/>
            </a:pPr>
            <a:r>
              <a:rPr lang="en"/>
              <a:t>Lastly the point would be adjust on the R shiny app if there are changes in the amount of friends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46790147e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6790147e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titles which would prome the player to draw from the </a:t>
            </a:r>
            <a:r>
              <a:rPr lang="en">
                <a:solidFill>
                  <a:schemeClr val="dk1"/>
                </a:solidFill>
              </a:rPr>
              <a:t>respective</a:t>
            </a:r>
            <a:r>
              <a:rPr lang="en">
                <a:solidFill>
                  <a:schemeClr val="dk1"/>
                </a:solidFill>
              </a:rPr>
              <a:t> card pile such as </a:t>
            </a:r>
            <a:r>
              <a:rPr lang="en">
                <a:solidFill>
                  <a:schemeClr val="dk1"/>
                </a:solidFill>
              </a:rPr>
              <a:t>Scenario, Role, Nation and Fun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46790147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6790147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the other titles where there are detailed </a:t>
            </a:r>
            <a:r>
              <a:rPr lang="en">
                <a:solidFill>
                  <a:schemeClr val="dk1"/>
                </a:solidFill>
              </a:rPr>
              <a:t>explanation</a:t>
            </a:r>
            <a:r>
              <a:rPr lang="en">
                <a:solidFill>
                  <a:schemeClr val="dk1"/>
                </a:solidFill>
              </a:rPr>
              <a:t> in our rule book </a:t>
            </a:r>
            <a:endParaRPr>
              <a:solidFill>
                <a:schemeClr val="dk1"/>
              </a:solidFill>
            </a:endParaRPr>
          </a:p>
          <a:p>
            <a:pPr indent="0" lvl="0" marL="0" rtl="0" algn="l">
              <a:spcBef>
                <a:spcPts val="0"/>
              </a:spcBef>
              <a:spcAft>
                <a:spcPts val="0"/>
              </a:spcAft>
              <a:buNone/>
            </a:pPr>
            <a:r>
              <a:rPr lang="en">
                <a:solidFill>
                  <a:schemeClr val="dk1"/>
                </a:solidFill>
              </a:rPr>
              <a:t>Now I'm going to show a video of our game play, enjoy.</a:t>
            </a:r>
            <a:endParaRPr>
              <a:solidFill>
                <a:schemeClr val="dk1"/>
              </a:solidFill>
            </a:endParaRPr>
          </a:p>
          <a:p>
            <a:pPr indent="0" lvl="0" marL="0" rtl="0" algn="l">
              <a:spcBef>
                <a:spcPts val="0"/>
              </a:spcBef>
              <a:spcAft>
                <a:spcPts val="0"/>
              </a:spcAft>
              <a:buNone/>
            </a:pPr>
            <a:r>
              <a:rPr lang="en">
                <a:solidFill>
                  <a:schemeClr val="dk1"/>
                </a:solidFill>
              </a:rPr>
              <a:t>Hope you games enjoy the video, </a:t>
            </a:r>
            <a:r>
              <a:rPr lang="en">
                <a:solidFill>
                  <a:schemeClr val="dk1"/>
                </a:solidFill>
              </a:rPr>
              <a:t>Next Zadiy would be explaining more on on the 4 different types of cards and our R shiny app. Zadiy Pls</a:t>
            </a:r>
            <a:endParaRPr>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None/>
            </a:pPr>
            <a:r>
              <a:rPr lang="en" strike="sngStrike">
                <a:solidFill>
                  <a:schemeClr val="dk1"/>
                </a:solidFill>
              </a:rPr>
              <a:t>Titles with </a:t>
            </a:r>
            <a:r>
              <a:rPr lang="en" strike="sngStrike">
                <a:solidFill>
                  <a:schemeClr val="dk1"/>
                </a:solidFill>
              </a:rPr>
              <a:t>activities for example lose a friend title</a:t>
            </a:r>
            <a:endParaRPr strike="sngStrike">
              <a:solidFill>
                <a:schemeClr val="dk1"/>
              </a:solidFill>
            </a:endParaRPr>
          </a:p>
          <a:p>
            <a:pPr indent="0" lvl="0" marL="0" rtl="0" algn="l">
              <a:spcBef>
                <a:spcPts val="0"/>
              </a:spcBef>
              <a:spcAft>
                <a:spcPts val="0"/>
              </a:spcAft>
              <a:buNone/>
            </a:pPr>
            <a:r>
              <a:rPr lang="en" strike="sngStrike">
                <a:solidFill>
                  <a:schemeClr val="dk1"/>
                </a:solidFill>
              </a:rPr>
              <a:t>And other special titles such as Go where we start our game or we would gain a friend when we pass it</a:t>
            </a:r>
            <a:endParaRPr strike="sngStrike">
              <a:solidFill>
                <a:schemeClr val="dk1"/>
              </a:solidFill>
            </a:endParaRPr>
          </a:p>
          <a:p>
            <a:pPr indent="0" lvl="0" marL="0" rtl="0" algn="l">
              <a:spcBef>
                <a:spcPts val="0"/>
              </a:spcBef>
              <a:spcAft>
                <a:spcPts val="0"/>
              </a:spcAft>
              <a:buNone/>
            </a:pPr>
            <a:r>
              <a:rPr lang="en" strike="sngStrike">
                <a:solidFill>
                  <a:schemeClr val="dk1"/>
                </a:solidFill>
              </a:rPr>
              <a:t>Space bar is where all the lost friend are stored and any player who lands on it would</a:t>
            </a:r>
            <a:r>
              <a:rPr lang="en" strike="sngStrike">
                <a:solidFill>
                  <a:schemeClr val="dk1"/>
                </a:solidFill>
              </a:rPr>
              <a:t> gain the lose friend that are currently in the space bar</a:t>
            </a:r>
            <a:endParaRPr strike="sngStrike">
              <a:solidFill>
                <a:schemeClr val="dk1"/>
              </a:solidFill>
            </a:endParaRPr>
          </a:p>
          <a:p>
            <a:pPr indent="0" lvl="0" marL="0" rtl="0" algn="l">
              <a:spcBef>
                <a:spcPts val="0"/>
              </a:spcBef>
              <a:spcAft>
                <a:spcPts val="0"/>
              </a:spcAft>
              <a:buNone/>
            </a:pPr>
            <a:r>
              <a:rPr lang="en" strike="sngStrike">
                <a:solidFill>
                  <a:schemeClr val="dk1"/>
                </a:solidFill>
              </a:rPr>
              <a:t>The Go to Jail is as what it says</a:t>
            </a:r>
            <a:endParaRPr strike="sngStrike">
              <a:solidFill>
                <a:schemeClr val="dk1"/>
              </a:solidFill>
            </a:endParaRPr>
          </a:p>
          <a:p>
            <a:pPr indent="0" lvl="0" marL="0" rtl="0" algn="l">
              <a:spcBef>
                <a:spcPts val="0"/>
              </a:spcBef>
              <a:spcAft>
                <a:spcPts val="0"/>
              </a:spcAft>
              <a:buNone/>
            </a:pPr>
            <a:r>
              <a:rPr lang="en" strike="sngStrike">
                <a:solidFill>
                  <a:schemeClr val="dk1"/>
                </a:solidFill>
              </a:rPr>
              <a:t>Lastly this is jail title, which store all the players who landed on the GO to jail </a:t>
            </a:r>
            <a:r>
              <a:rPr lang="en" strike="sngStrike">
                <a:solidFill>
                  <a:schemeClr val="dk1"/>
                </a:solidFill>
              </a:rPr>
              <a:t>title with the same concept as monoploy</a:t>
            </a:r>
            <a:endParaRPr strike="sngStrike">
              <a:solidFill>
                <a:schemeClr val="dk1"/>
              </a:solidFill>
            </a:endParaRPr>
          </a:p>
          <a:p>
            <a:pPr indent="0" lvl="0" marL="0" rtl="0" algn="l">
              <a:spcBef>
                <a:spcPts val="0"/>
              </a:spcBef>
              <a:spcAft>
                <a:spcPts val="0"/>
              </a:spcAft>
              <a:buNone/>
            </a:pPr>
            <a:r>
              <a:rPr lang="en" strike="sngStrike">
                <a:solidFill>
                  <a:schemeClr val="dk1"/>
                </a:solidFill>
              </a:rPr>
              <a:t> where the only escape is to roll a double before 3 turns or wait for 3 turns and lose a friend</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43.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Title Slide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Cards</a:t>
            </a:r>
            <a:endParaRPr>
              <a:solidFill>
                <a:srgbClr val="00FFFF"/>
              </a:solidFill>
            </a:endParaRPr>
          </a:p>
          <a:p>
            <a:pPr indent="0" lvl="0" marL="0" rtl="0" algn="l">
              <a:spcBef>
                <a:spcPts val="0"/>
              </a:spcBef>
              <a:spcAft>
                <a:spcPts val="0"/>
              </a:spcAft>
              <a:buNone/>
            </a:pPr>
            <a:r>
              <a:t/>
            </a:r>
            <a:endParaRPr/>
          </a:p>
        </p:txBody>
      </p:sp>
      <p:sp>
        <p:nvSpPr>
          <p:cNvPr id="140" name="Google Shape;14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pic>
        <p:nvPicPr>
          <p:cNvPr id="141" name="Google Shape;141;p22"/>
          <p:cNvPicPr preferRelativeResize="0"/>
          <p:nvPr/>
        </p:nvPicPr>
        <p:blipFill>
          <a:blip r:embed="rId3">
            <a:alphaModFix/>
          </a:blip>
          <a:stretch>
            <a:fillRect/>
          </a:stretch>
        </p:blipFill>
        <p:spPr>
          <a:xfrm>
            <a:off x="311700" y="1838650"/>
            <a:ext cx="2018700" cy="2826000"/>
          </a:xfrm>
          <a:prstGeom prst="roundRect">
            <a:avLst>
              <a:gd fmla="val 16667" name="adj"/>
            </a:avLst>
          </a:prstGeom>
          <a:noFill/>
          <a:ln>
            <a:noFill/>
          </a:ln>
        </p:spPr>
      </p:pic>
      <p:pic>
        <p:nvPicPr>
          <p:cNvPr id="142" name="Google Shape;142;p22"/>
          <p:cNvPicPr preferRelativeResize="0"/>
          <p:nvPr/>
        </p:nvPicPr>
        <p:blipFill>
          <a:blip r:embed="rId4">
            <a:alphaModFix/>
          </a:blip>
          <a:stretch>
            <a:fillRect/>
          </a:stretch>
        </p:blipFill>
        <p:spPr>
          <a:xfrm>
            <a:off x="2437126" y="1802538"/>
            <a:ext cx="2018700" cy="2825700"/>
          </a:xfrm>
          <a:prstGeom prst="roundRect">
            <a:avLst>
              <a:gd fmla="val 16667" name="adj"/>
            </a:avLst>
          </a:prstGeom>
          <a:noFill/>
          <a:ln>
            <a:noFill/>
          </a:ln>
        </p:spPr>
      </p:pic>
      <p:pic>
        <p:nvPicPr>
          <p:cNvPr id="143" name="Google Shape;143;p22"/>
          <p:cNvPicPr preferRelativeResize="0"/>
          <p:nvPr/>
        </p:nvPicPr>
        <p:blipFill>
          <a:blip r:embed="rId5">
            <a:alphaModFix/>
          </a:blip>
          <a:stretch>
            <a:fillRect/>
          </a:stretch>
        </p:blipFill>
        <p:spPr>
          <a:xfrm>
            <a:off x="6958875" y="1743225"/>
            <a:ext cx="2018700" cy="2825700"/>
          </a:xfrm>
          <a:prstGeom prst="roundRect">
            <a:avLst>
              <a:gd fmla="val 16667" name="adj"/>
            </a:avLst>
          </a:prstGeom>
          <a:noFill/>
          <a:ln>
            <a:noFill/>
          </a:ln>
        </p:spPr>
      </p:pic>
      <p:pic>
        <p:nvPicPr>
          <p:cNvPr id="144" name="Google Shape;144;p22"/>
          <p:cNvPicPr preferRelativeResize="0"/>
          <p:nvPr/>
        </p:nvPicPr>
        <p:blipFill>
          <a:blip r:embed="rId6">
            <a:alphaModFix/>
          </a:blip>
          <a:stretch>
            <a:fillRect/>
          </a:stretch>
        </p:blipFill>
        <p:spPr>
          <a:xfrm>
            <a:off x="4784575" y="1802325"/>
            <a:ext cx="2018700" cy="28260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Cards</a:t>
            </a:r>
            <a:endParaRPr>
              <a:solidFill>
                <a:srgbClr val="00FFFF"/>
              </a:solidFill>
            </a:endParaRPr>
          </a:p>
          <a:p>
            <a:pPr indent="0" lvl="0" marL="0" rtl="0" algn="l">
              <a:spcBef>
                <a:spcPts val="0"/>
              </a:spcBef>
              <a:spcAft>
                <a:spcPts val="0"/>
              </a:spcAft>
              <a:buNone/>
            </a:pPr>
            <a:r>
              <a:t/>
            </a:r>
            <a:endParaRPr/>
          </a:p>
        </p:txBody>
      </p:sp>
      <p:sp>
        <p:nvSpPr>
          <p:cNvPr id="150" name="Google Shape;15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pic>
        <p:nvPicPr>
          <p:cNvPr id="151" name="Google Shape;151;p23"/>
          <p:cNvPicPr preferRelativeResize="0"/>
          <p:nvPr/>
        </p:nvPicPr>
        <p:blipFill>
          <a:blip r:embed="rId3">
            <a:alphaModFix/>
          </a:blip>
          <a:stretch>
            <a:fillRect/>
          </a:stretch>
        </p:blipFill>
        <p:spPr>
          <a:xfrm>
            <a:off x="311700" y="1838650"/>
            <a:ext cx="2018700" cy="2826000"/>
          </a:xfrm>
          <a:prstGeom prst="roundRect">
            <a:avLst>
              <a:gd fmla="val 16667" name="adj"/>
            </a:avLst>
          </a:prstGeom>
          <a:noFill/>
          <a:ln>
            <a:noFill/>
          </a:ln>
        </p:spPr>
      </p:pic>
      <p:pic>
        <p:nvPicPr>
          <p:cNvPr id="152" name="Google Shape;152;p23"/>
          <p:cNvPicPr preferRelativeResize="0"/>
          <p:nvPr/>
        </p:nvPicPr>
        <p:blipFill>
          <a:blip r:embed="rId4">
            <a:alphaModFix/>
          </a:blip>
          <a:stretch>
            <a:fillRect/>
          </a:stretch>
        </p:blipFill>
        <p:spPr>
          <a:xfrm>
            <a:off x="311700" y="1802348"/>
            <a:ext cx="2018700" cy="2826300"/>
          </a:xfrm>
          <a:prstGeom prst="roundRect">
            <a:avLst>
              <a:gd fmla="val 16667" name="adj"/>
            </a:avLst>
          </a:prstGeom>
          <a:noFill/>
          <a:ln>
            <a:noFill/>
          </a:ln>
        </p:spPr>
      </p:pic>
      <p:pic>
        <p:nvPicPr>
          <p:cNvPr id="153" name="Google Shape;153;p23"/>
          <p:cNvPicPr preferRelativeResize="0"/>
          <p:nvPr/>
        </p:nvPicPr>
        <p:blipFill>
          <a:blip r:embed="rId5">
            <a:alphaModFix/>
          </a:blip>
          <a:stretch>
            <a:fillRect/>
          </a:stretch>
        </p:blipFill>
        <p:spPr>
          <a:xfrm>
            <a:off x="2509175" y="1802651"/>
            <a:ext cx="2018700" cy="2825700"/>
          </a:xfrm>
          <a:prstGeom prst="roundRect">
            <a:avLst>
              <a:gd fmla="val 16667" name="adj"/>
            </a:avLst>
          </a:prstGeom>
          <a:noFill/>
          <a:ln>
            <a:noFill/>
          </a:ln>
        </p:spPr>
      </p:pic>
      <p:pic>
        <p:nvPicPr>
          <p:cNvPr id="154" name="Google Shape;154;p23"/>
          <p:cNvPicPr preferRelativeResize="0"/>
          <p:nvPr/>
        </p:nvPicPr>
        <p:blipFill>
          <a:blip r:embed="rId6">
            <a:alphaModFix/>
          </a:blip>
          <a:stretch>
            <a:fillRect/>
          </a:stretch>
        </p:blipFill>
        <p:spPr>
          <a:xfrm>
            <a:off x="6876525" y="1785047"/>
            <a:ext cx="1991100" cy="2787600"/>
          </a:xfrm>
          <a:prstGeom prst="roundRect">
            <a:avLst>
              <a:gd fmla="val 16667" name="adj"/>
            </a:avLst>
          </a:prstGeom>
          <a:noFill/>
          <a:ln>
            <a:noFill/>
          </a:ln>
        </p:spPr>
      </p:pic>
      <p:pic>
        <p:nvPicPr>
          <p:cNvPr id="155" name="Google Shape;155;p23"/>
          <p:cNvPicPr preferRelativeResize="0"/>
          <p:nvPr/>
        </p:nvPicPr>
        <p:blipFill>
          <a:blip r:embed="rId7">
            <a:alphaModFix/>
          </a:blip>
          <a:stretch>
            <a:fillRect/>
          </a:stretch>
        </p:blipFill>
        <p:spPr>
          <a:xfrm>
            <a:off x="4706650" y="1785050"/>
            <a:ext cx="1991100" cy="27876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R Shiny APP</a:t>
            </a:r>
            <a:endParaRPr>
              <a:solidFill>
                <a:srgbClr val="00FFFF"/>
              </a:solidFill>
            </a:endParaRPr>
          </a:p>
          <a:p>
            <a:pPr indent="0" lvl="0" marL="0" rtl="0" algn="l">
              <a:spcBef>
                <a:spcPts val="0"/>
              </a:spcBef>
              <a:spcAft>
                <a:spcPts val="0"/>
              </a:spcAft>
              <a:buNone/>
            </a:pPr>
            <a:r>
              <a:t/>
            </a:r>
            <a:endParaRPr/>
          </a:p>
        </p:txBody>
      </p:sp>
      <p:sp>
        <p:nvSpPr>
          <p:cNvPr id="161" name="Google Shape;16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 </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pic>
        <p:nvPicPr>
          <p:cNvPr id="162" name="Google Shape;162;p24"/>
          <p:cNvPicPr preferRelativeResize="0"/>
          <p:nvPr/>
        </p:nvPicPr>
        <p:blipFill>
          <a:blip r:embed="rId3">
            <a:alphaModFix/>
          </a:blip>
          <a:stretch>
            <a:fillRect/>
          </a:stretch>
        </p:blipFill>
        <p:spPr>
          <a:xfrm>
            <a:off x="1501950" y="1655075"/>
            <a:ext cx="6140100" cy="3120600"/>
          </a:xfrm>
          <a:prstGeom prst="round2SameRect">
            <a:avLst>
              <a:gd fmla="val 16667" name="adj1"/>
              <a:gd fmla="val 0"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The Journey</a:t>
            </a:r>
            <a:endParaRPr b="1">
              <a:solidFill>
                <a:srgbClr val="00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The Journey</a:t>
            </a:r>
            <a:endParaRPr>
              <a:solidFill>
                <a:srgbClr val="00FFFF"/>
              </a:solidFill>
            </a:endParaRPr>
          </a:p>
        </p:txBody>
      </p:sp>
      <p:sp>
        <p:nvSpPr>
          <p:cNvPr id="173" name="Google Shape;173;p26"/>
          <p:cNvSpPr txBox="1"/>
          <p:nvPr>
            <p:ph idx="1" type="body"/>
          </p:nvPr>
        </p:nvSpPr>
        <p:spPr>
          <a:xfrm>
            <a:off x="311700" y="1138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Char char="●"/>
            </a:pPr>
            <a:r>
              <a:rPr b="1" lang="en">
                <a:solidFill>
                  <a:srgbClr val="00FFFF"/>
                </a:solidFill>
              </a:rPr>
              <a:t>Initial planning</a:t>
            </a:r>
            <a:endParaRPr b="1">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Mission Statement</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Key Consideration from Survey </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The initial concept selection &amp; Finalize concept layout</a:t>
            </a:r>
            <a:endParaRPr>
              <a:solidFill>
                <a:srgbClr val="00FFFF"/>
              </a:solidFill>
            </a:endParaRPr>
          </a:p>
          <a:p>
            <a:pPr indent="-342900" lvl="0" marL="457200" rtl="0" algn="l">
              <a:spcBef>
                <a:spcPts val="0"/>
              </a:spcBef>
              <a:spcAft>
                <a:spcPts val="0"/>
              </a:spcAft>
              <a:buClr>
                <a:srgbClr val="00FFFF"/>
              </a:buClr>
              <a:buSzPts val="1800"/>
              <a:buChar char="●"/>
            </a:pPr>
            <a:r>
              <a:rPr b="1" lang="en">
                <a:solidFill>
                  <a:srgbClr val="00FFFF"/>
                </a:solidFill>
              </a:rPr>
              <a:t>Design and Prototyping Phase</a:t>
            </a:r>
            <a:endParaRPr b="1">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Major decision of the phase</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The difference between System definition Phase and Detailed Design &amp; Prototyping Phase</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Initial prototyping</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improvement </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Reflection</a:t>
            </a:r>
            <a:endParaRPr>
              <a:solidFill>
                <a:srgbClr val="00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Initial planning: </a:t>
            </a:r>
            <a:r>
              <a:rPr lang="en">
                <a:solidFill>
                  <a:srgbClr val="00FFFF"/>
                </a:solidFill>
              </a:rPr>
              <a:t>Development Phase</a:t>
            </a:r>
            <a:endParaRPr>
              <a:solidFill>
                <a:srgbClr val="00FFFF"/>
              </a:solidFill>
            </a:endParaRPr>
          </a:p>
        </p:txBody>
      </p:sp>
      <p:sp>
        <p:nvSpPr>
          <p:cNvPr id="179" name="Google Shape;179;p27"/>
          <p:cNvSpPr txBox="1"/>
          <p:nvPr>
            <p:ph idx="1" type="body"/>
          </p:nvPr>
        </p:nvSpPr>
        <p:spPr>
          <a:xfrm>
            <a:off x="311700" y="1138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Char char="●"/>
            </a:pPr>
            <a:r>
              <a:rPr lang="en">
                <a:solidFill>
                  <a:srgbClr val="00FFFF"/>
                </a:solidFill>
              </a:rPr>
              <a:t>The Mission Statement</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Improve </a:t>
            </a:r>
            <a:r>
              <a:rPr lang="en">
                <a:solidFill>
                  <a:srgbClr val="00FFFF"/>
                </a:solidFill>
              </a:rPr>
              <a:t>Students social</a:t>
            </a:r>
            <a:r>
              <a:rPr lang="en">
                <a:solidFill>
                  <a:srgbClr val="00FFFF"/>
                </a:solidFill>
              </a:rPr>
              <a:t> skills</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Impart knowledge and Skills on social interaction</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Covering Professional behavior to Ethics of different countries</a:t>
            </a:r>
            <a:endParaRPr>
              <a:solidFill>
                <a:srgbClr val="00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520600" cy="572700"/>
          </a:xfrm>
          <a:prstGeom prst="rect">
            <a:avLst/>
          </a:prstGeom>
          <a:effectLst>
            <a:outerShdw blurRad="57150" rotWithShape="0" algn="bl" dir="5400000"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Development Phase: Key Consideration from Survey </a:t>
            </a:r>
            <a:endParaRPr>
              <a:solidFill>
                <a:srgbClr val="00FFFF"/>
              </a:solidFill>
            </a:endParaRPr>
          </a:p>
          <a:p>
            <a:pPr indent="0" lvl="0" marL="0" rtl="0" algn="l">
              <a:spcBef>
                <a:spcPts val="0"/>
              </a:spcBef>
              <a:spcAft>
                <a:spcPts val="0"/>
              </a:spcAft>
              <a:buNone/>
            </a:pPr>
            <a:r>
              <a:t/>
            </a:r>
            <a:endParaRPr>
              <a:solidFill>
                <a:srgbClr val="00FFFF"/>
              </a:solidFill>
            </a:endParaRPr>
          </a:p>
        </p:txBody>
      </p:sp>
      <p:sp>
        <p:nvSpPr>
          <p:cNvPr id="185" name="Google Shape;185;p28"/>
          <p:cNvSpPr txBox="1"/>
          <p:nvPr>
            <p:ph idx="1" type="body"/>
          </p:nvPr>
        </p:nvSpPr>
        <p:spPr>
          <a:xfrm>
            <a:off x="311700" y="1138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Char char="●"/>
            </a:pPr>
            <a:r>
              <a:rPr lang="en">
                <a:solidFill>
                  <a:srgbClr val="00FFFF"/>
                </a:solidFill>
              </a:rPr>
              <a:t>Survey: key considerations</a:t>
            </a:r>
            <a:endParaRPr>
              <a:solidFill>
                <a:srgbClr val="00FFFF"/>
              </a:solidFill>
            </a:endParaRPr>
          </a:p>
          <a:p>
            <a:pPr indent="-317500" lvl="1" marL="914400" rtl="0" algn="l">
              <a:spcBef>
                <a:spcPts val="0"/>
              </a:spcBef>
              <a:spcAft>
                <a:spcPts val="0"/>
              </a:spcAft>
              <a:buClr>
                <a:srgbClr val="00FFFF"/>
              </a:buClr>
              <a:buSzPts val="1400"/>
              <a:buAutoNum type="arabicPeriod"/>
            </a:pPr>
            <a:r>
              <a:rPr lang="en">
                <a:solidFill>
                  <a:srgbClr val="00FFFF"/>
                </a:solidFill>
              </a:rPr>
              <a:t>Applicability to real life</a:t>
            </a:r>
            <a:endParaRPr>
              <a:solidFill>
                <a:srgbClr val="00FFFF"/>
              </a:solidFill>
            </a:endParaRPr>
          </a:p>
          <a:p>
            <a:pPr indent="-317500" lvl="1" marL="914400" rtl="0" algn="l">
              <a:spcBef>
                <a:spcPts val="0"/>
              </a:spcBef>
              <a:spcAft>
                <a:spcPts val="0"/>
              </a:spcAft>
              <a:buClr>
                <a:srgbClr val="00FFFF"/>
              </a:buClr>
              <a:buSzPts val="1400"/>
              <a:buAutoNum type="arabicPeriod"/>
            </a:pPr>
            <a:r>
              <a:rPr lang="en">
                <a:solidFill>
                  <a:srgbClr val="00FFFF"/>
                </a:solidFill>
              </a:rPr>
              <a:t>Wow Factor </a:t>
            </a:r>
            <a:endParaRPr>
              <a:solidFill>
                <a:srgbClr val="00FFFF"/>
              </a:solidFill>
            </a:endParaRPr>
          </a:p>
          <a:p>
            <a:pPr indent="-317500" lvl="1" marL="914400" rtl="0" algn="l">
              <a:spcBef>
                <a:spcPts val="0"/>
              </a:spcBef>
              <a:spcAft>
                <a:spcPts val="0"/>
              </a:spcAft>
              <a:buClr>
                <a:srgbClr val="00FFFF"/>
              </a:buClr>
              <a:buSzPts val="1400"/>
              <a:buAutoNum type="arabicPeriod"/>
            </a:pPr>
            <a:r>
              <a:rPr lang="en">
                <a:solidFill>
                  <a:srgbClr val="00FFFF"/>
                </a:solidFill>
              </a:rPr>
              <a:t>Playability ( Ease of learning to play )</a:t>
            </a:r>
            <a:endParaRPr>
              <a:solidFill>
                <a:srgbClr val="00FFFF"/>
              </a:solidFill>
            </a:endParaRPr>
          </a:p>
          <a:p>
            <a:pPr indent="-317500" lvl="1" marL="914400" rtl="0" algn="l">
              <a:spcBef>
                <a:spcPts val="0"/>
              </a:spcBef>
              <a:spcAft>
                <a:spcPts val="0"/>
              </a:spcAft>
              <a:buClr>
                <a:srgbClr val="00FFFF"/>
              </a:buClr>
              <a:buSzPts val="1400"/>
              <a:buAutoNum type="arabicPeriod"/>
            </a:pPr>
            <a:r>
              <a:rPr b="1" lang="en" u="sng">
                <a:solidFill>
                  <a:srgbClr val="00FFFF"/>
                </a:solidFill>
              </a:rPr>
              <a:t>Skills to improvement sociability</a:t>
            </a:r>
            <a:endParaRPr b="1" u="sng">
              <a:solidFill>
                <a:srgbClr val="00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Major design decisions </a:t>
            </a:r>
            <a:endParaRPr>
              <a:solidFill>
                <a:srgbClr val="00FFFF"/>
              </a:solidFill>
            </a:endParaRPr>
          </a:p>
        </p:txBody>
      </p:sp>
      <p:sp>
        <p:nvSpPr>
          <p:cNvPr id="191" name="Google Shape;191;p29"/>
          <p:cNvSpPr txBox="1"/>
          <p:nvPr>
            <p:ph idx="1" type="body"/>
          </p:nvPr>
        </p:nvSpPr>
        <p:spPr>
          <a:xfrm>
            <a:off x="311700" y="1110350"/>
            <a:ext cx="8167500" cy="3773700"/>
          </a:xfrm>
          <a:prstGeom prst="rect">
            <a:avLst/>
          </a:prstGeom>
          <a:effectLst>
            <a:outerShdw blurRad="57150" rotWithShape="0" algn="bl" dir="5400000" dist="19050">
              <a:srgbClr val="000000">
                <a:alpha val="68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AutoNum type="arabicPeriod"/>
            </a:pPr>
            <a:r>
              <a:rPr lang="en">
                <a:solidFill>
                  <a:srgbClr val="00FFFF"/>
                </a:solidFill>
              </a:rPr>
              <a:t>Physical Board game with cards: More hands on and interactive</a:t>
            </a:r>
            <a:endParaRPr>
              <a:solidFill>
                <a:srgbClr val="00FFFF"/>
              </a:solidFill>
            </a:endParaRPr>
          </a:p>
          <a:p>
            <a:pPr indent="0" lvl="0" marL="457200" rtl="0" algn="l">
              <a:spcBef>
                <a:spcPts val="1600"/>
              </a:spcBef>
              <a:spcAft>
                <a:spcPts val="0"/>
              </a:spcAft>
              <a:buNone/>
            </a:pPr>
            <a:r>
              <a:t/>
            </a:r>
            <a:endParaRPr>
              <a:solidFill>
                <a:srgbClr val="00FFFF"/>
              </a:solidFill>
            </a:endParaRPr>
          </a:p>
          <a:p>
            <a:pPr indent="-342900" lvl="0" marL="457200" rtl="0" algn="l">
              <a:spcBef>
                <a:spcPts val="1600"/>
              </a:spcBef>
              <a:spcAft>
                <a:spcPts val="0"/>
              </a:spcAft>
              <a:buClr>
                <a:srgbClr val="00FFFF"/>
              </a:buClr>
              <a:buSzPts val="1800"/>
              <a:buAutoNum type="arabicPeriod"/>
            </a:pPr>
            <a:r>
              <a:rPr lang="en">
                <a:solidFill>
                  <a:srgbClr val="00FFFF"/>
                </a:solidFill>
              </a:rPr>
              <a:t>Multi-player: Increased the game’s replayability</a:t>
            </a:r>
            <a:endParaRPr>
              <a:solidFill>
                <a:srgbClr val="00FFFF"/>
              </a:solidFill>
            </a:endParaRPr>
          </a:p>
          <a:p>
            <a:pPr indent="0" lvl="0" marL="457200" rtl="0" algn="l">
              <a:spcBef>
                <a:spcPts val="1600"/>
              </a:spcBef>
              <a:spcAft>
                <a:spcPts val="0"/>
              </a:spcAft>
              <a:buNone/>
            </a:pPr>
            <a:r>
              <a:t/>
            </a:r>
            <a:endParaRPr>
              <a:solidFill>
                <a:srgbClr val="00FFFF"/>
              </a:solidFill>
            </a:endParaRPr>
          </a:p>
          <a:p>
            <a:pPr indent="-342900" lvl="0" marL="457200" rtl="0" algn="l">
              <a:spcBef>
                <a:spcPts val="1600"/>
              </a:spcBef>
              <a:spcAft>
                <a:spcPts val="0"/>
              </a:spcAft>
              <a:buClr>
                <a:srgbClr val="00FFFF"/>
              </a:buClr>
              <a:buSzPts val="1800"/>
              <a:buAutoNum type="arabicPeriod"/>
            </a:pPr>
            <a:r>
              <a:rPr lang="en">
                <a:solidFill>
                  <a:srgbClr val="00FFFF"/>
                </a:solidFill>
              </a:rPr>
              <a:t>Acting game: Something that is different and unique</a:t>
            </a:r>
            <a:endParaRPr>
              <a:solidFill>
                <a:srgbClr val="00FFFF"/>
              </a:solidFill>
            </a:endParaRPr>
          </a:p>
          <a:p>
            <a:pPr indent="0" lvl="0" marL="457200" rtl="0" algn="l">
              <a:spcBef>
                <a:spcPts val="1600"/>
              </a:spcBef>
              <a:spcAft>
                <a:spcPts val="0"/>
              </a:spcAft>
              <a:buNone/>
            </a:pPr>
            <a:r>
              <a:t/>
            </a:r>
            <a:endParaRPr>
              <a:solidFill>
                <a:srgbClr val="00FFFF"/>
              </a:solidFill>
            </a:endParaRPr>
          </a:p>
          <a:p>
            <a:pPr indent="-342900" lvl="0" marL="457200" rtl="0" algn="l">
              <a:spcBef>
                <a:spcPts val="1600"/>
              </a:spcBef>
              <a:spcAft>
                <a:spcPts val="0"/>
              </a:spcAft>
              <a:buClr>
                <a:srgbClr val="00FFFF"/>
              </a:buClr>
              <a:buSzPts val="1800"/>
              <a:buAutoNum type="arabicPeriod"/>
            </a:pPr>
            <a:r>
              <a:rPr lang="en">
                <a:solidFill>
                  <a:srgbClr val="00FFFF"/>
                </a:solidFill>
              </a:rPr>
              <a:t>Competitive and collaborative: Makes the game less mundane and more exciting</a:t>
            </a:r>
            <a:endParaRPr>
              <a:solidFill>
                <a:srgbClr val="00FFFF"/>
              </a:solidFill>
            </a:endParaRPr>
          </a:p>
          <a:p>
            <a:pPr indent="0" lvl="0" marL="457200" rtl="0" algn="l">
              <a:spcBef>
                <a:spcPts val="1600"/>
              </a:spcBef>
              <a:spcAft>
                <a:spcPts val="1600"/>
              </a:spcAft>
              <a:buNone/>
            </a:pPr>
            <a:r>
              <a:t/>
            </a:r>
            <a:endParaRPr>
              <a:solidFill>
                <a:srgbClr val="00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Conceptualization Phase : Initial concept selection</a:t>
            </a:r>
            <a:endParaRPr>
              <a:solidFill>
                <a:srgbClr val="00FFFF"/>
              </a:solidFill>
            </a:endParaRPr>
          </a:p>
        </p:txBody>
      </p:sp>
      <p:sp>
        <p:nvSpPr>
          <p:cNvPr id="197" name="Google Shape;197;p30"/>
          <p:cNvSpPr txBox="1"/>
          <p:nvPr>
            <p:ph idx="1" type="body"/>
          </p:nvPr>
        </p:nvSpPr>
        <p:spPr>
          <a:xfrm>
            <a:off x="311700" y="1138450"/>
            <a:ext cx="5045400" cy="388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Char char="●"/>
            </a:pPr>
            <a:r>
              <a:rPr lang="en">
                <a:solidFill>
                  <a:srgbClr val="00FFFF"/>
                </a:solidFill>
              </a:rPr>
              <a:t>Jordan 1 selected</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4 Player Card Game</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Area to improve:</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Fun factor</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Goal of activity unclear</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Biases</a:t>
            </a:r>
            <a:endParaRPr>
              <a:solidFill>
                <a:srgbClr val="00FFFF"/>
              </a:solidFill>
            </a:endParaRPr>
          </a:p>
          <a:p>
            <a:pPr indent="-317500" lvl="3" marL="1828800" rtl="0" algn="l">
              <a:spcBef>
                <a:spcPts val="0"/>
              </a:spcBef>
              <a:spcAft>
                <a:spcPts val="0"/>
              </a:spcAft>
              <a:buClr>
                <a:srgbClr val="00FFFF"/>
              </a:buClr>
              <a:buSzPts val="1400"/>
              <a:buChar char="●"/>
            </a:pPr>
            <a:r>
              <a:rPr lang="en">
                <a:solidFill>
                  <a:srgbClr val="00FFFF"/>
                </a:solidFill>
              </a:rPr>
              <a:t>Choosing player of choice</a:t>
            </a:r>
            <a:endParaRPr>
              <a:solidFill>
                <a:srgbClr val="00FFFF"/>
              </a:solidFill>
            </a:endParaRPr>
          </a:p>
        </p:txBody>
      </p:sp>
      <p:pic>
        <p:nvPicPr>
          <p:cNvPr id="198" name="Google Shape;198;p30"/>
          <p:cNvPicPr preferRelativeResize="0"/>
          <p:nvPr/>
        </p:nvPicPr>
        <p:blipFill rotWithShape="1">
          <a:blip r:embed="rId3">
            <a:alphaModFix/>
          </a:blip>
          <a:srcRect b="56308" l="0" r="0" t="9407"/>
          <a:stretch/>
        </p:blipFill>
        <p:spPr>
          <a:xfrm>
            <a:off x="4358875" y="1448475"/>
            <a:ext cx="4633726" cy="2246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FFFF"/>
                </a:solidFill>
              </a:rPr>
              <a:t>Conceptualization Phase : Initial concept selection</a:t>
            </a:r>
            <a:endParaRPr>
              <a:solidFill>
                <a:srgbClr val="00FFFF"/>
              </a:solidFill>
            </a:endParaRPr>
          </a:p>
          <a:p>
            <a:pPr indent="0" lvl="0" marL="0" rtl="0" algn="l">
              <a:spcBef>
                <a:spcPts val="0"/>
              </a:spcBef>
              <a:spcAft>
                <a:spcPts val="0"/>
              </a:spcAft>
              <a:buNone/>
            </a:pPr>
            <a:r>
              <a:t/>
            </a:r>
            <a:endParaRPr>
              <a:solidFill>
                <a:srgbClr val="00FFFF"/>
              </a:solidFill>
            </a:endParaRPr>
          </a:p>
        </p:txBody>
      </p:sp>
      <p:pic>
        <p:nvPicPr>
          <p:cNvPr id="204" name="Google Shape;204;p31"/>
          <p:cNvPicPr preferRelativeResize="0"/>
          <p:nvPr/>
        </p:nvPicPr>
        <p:blipFill rotWithShape="1">
          <a:blip r:embed="rId3">
            <a:alphaModFix/>
          </a:blip>
          <a:srcRect b="56458" l="0" r="0" t="9407"/>
          <a:stretch/>
        </p:blipFill>
        <p:spPr>
          <a:xfrm>
            <a:off x="311700" y="1705124"/>
            <a:ext cx="3800801" cy="1834723"/>
          </a:xfrm>
          <a:prstGeom prst="rect">
            <a:avLst/>
          </a:prstGeom>
          <a:noFill/>
          <a:ln>
            <a:noFill/>
          </a:ln>
        </p:spPr>
      </p:pic>
      <p:pic>
        <p:nvPicPr>
          <p:cNvPr id="205" name="Google Shape;205;p31"/>
          <p:cNvPicPr preferRelativeResize="0"/>
          <p:nvPr/>
        </p:nvPicPr>
        <p:blipFill rotWithShape="1">
          <a:blip r:embed="rId4">
            <a:alphaModFix/>
          </a:blip>
          <a:srcRect b="46426" l="0" r="0" t="17548"/>
          <a:stretch/>
        </p:blipFill>
        <p:spPr>
          <a:xfrm>
            <a:off x="5031500" y="1603638"/>
            <a:ext cx="3800801" cy="1936224"/>
          </a:xfrm>
          <a:prstGeom prst="rect">
            <a:avLst/>
          </a:prstGeom>
          <a:noFill/>
          <a:ln>
            <a:noFill/>
          </a:ln>
        </p:spPr>
      </p:pic>
      <p:sp>
        <p:nvSpPr>
          <p:cNvPr id="206" name="Google Shape;206;p31"/>
          <p:cNvSpPr txBox="1"/>
          <p:nvPr/>
        </p:nvSpPr>
        <p:spPr>
          <a:xfrm>
            <a:off x="4228200" y="2376075"/>
            <a:ext cx="6876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00FFFF"/>
                </a:solidFill>
              </a:rPr>
              <a:t>X</a:t>
            </a:r>
            <a:endParaRPr sz="40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Design Concept ~ The Game</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Conceptualization Phase: Finalize Concept Layout</a:t>
            </a:r>
            <a:endParaRPr>
              <a:solidFill>
                <a:srgbClr val="00FFFF"/>
              </a:solidFill>
            </a:endParaRPr>
          </a:p>
        </p:txBody>
      </p:sp>
      <p:sp>
        <p:nvSpPr>
          <p:cNvPr id="212" name="Google Shape;212;p32"/>
          <p:cNvSpPr txBox="1"/>
          <p:nvPr>
            <p:ph idx="1" type="body"/>
          </p:nvPr>
        </p:nvSpPr>
        <p:spPr>
          <a:xfrm>
            <a:off x="311700" y="113845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The Concept sketch</a:t>
            </a:r>
            <a:endParaRPr>
              <a:solidFill>
                <a:srgbClr val="00FFFF"/>
              </a:solidFill>
            </a:endParaRPr>
          </a:p>
          <a:p>
            <a:pPr indent="-317500" lvl="1" marL="914400" rtl="0" algn="l">
              <a:spcBef>
                <a:spcPts val="1600"/>
              </a:spcBef>
              <a:spcAft>
                <a:spcPts val="0"/>
              </a:spcAft>
              <a:buClr>
                <a:srgbClr val="00FFFF"/>
              </a:buClr>
              <a:buSzPts val="1400"/>
              <a:buChar char="○"/>
            </a:pPr>
            <a:r>
              <a:rPr lang="en">
                <a:solidFill>
                  <a:srgbClr val="00FFFF"/>
                </a:solidFill>
              </a:rPr>
              <a:t>Improvements</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Improvement</a:t>
            </a:r>
            <a:r>
              <a:rPr lang="en">
                <a:solidFill>
                  <a:srgbClr val="00FFFF"/>
                </a:solidFill>
              </a:rPr>
              <a:t> of fun aspect</a:t>
            </a:r>
            <a:endParaRPr>
              <a:solidFill>
                <a:srgbClr val="00FFFF"/>
              </a:solidFill>
            </a:endParaRPr>
          </a:p>
          <a:p>
            <a:pPr indent="-317500" lvl="3" marL="1828800" rtl="0" algn="l">
              <a:spcBef>
                <a:spcPts val="0"/>
              </a:spcBef>
              <a:spcAft>
                <a:spcPts val="0"/>
              </a:spcAft>
              <a:buClr>
                <a:srgbClr val="00FFFF"/>
              </a:buClr>
              <a:buSzPts val="1400"/>
              <a:buChar char="●"/>
            </a:pPr>
            <a:r>
              <a:rPr lang="en">
                <a:solidFill>
                  <a:srgbClr val="00FFFF"/>
                </a:solidFill>
              </a:rPr>
              <a:t>More dimensions</a:t>
            </a:r>
            <a:endParaRPr>
              <a:solidFill>
                <a:srgbClr val="00FFFF"/>
              </a:solidFill>
            </a:endParaRPr>
          </a:p>
          <a:p>
            <a:pPr indent="-317500" lvl="4" marL="2286000" rtl="0" algn="l">
              <a:spcBef>
                <a:spcPts val="0"/>
              </a:spcBef>
              <a:spcAft>
                <a:spcPts val="0"/>
              </a:spcAft>
              <a:buClr>
                <a:srgbClr val="00FFFF"/>
              </a:buClr>
              <a:buSzPts val="1400"/>
              <a:buChar char="○"/>
            </a:pPr>
            <a:r>
              <a:rPr lang="en">
                <a:solidFill>
                  <a:srgbClr val="00FFFF"/>
                </a:solidFill>
              </a:rPr>
              <a:t>Board</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Reduce Biases</a:t>
            </a:r>
            <a:endParaRPr>
              <a:solidFill>
                <a:srgbClr val="00FFFF"/>
              </a:solidFill>
            </a:endParaRPr>
          </a:p>
          <a:p>
            <a:pPr indent="-317500" lvl="3" marL="1828800" rtl="0" algn="l">
              <a:spcBef>
                <a:spcPts val="0"/>
              </a:spcBef>
              <a:spcAft>
                <a:spcPts val="0"/>
              </a:spcAft>
              <a:buClr>
                <a:srgbClr val="00FFFF"/>
              </a:buClr>
              <a:buSzPts val="1400"/>
              <a:buChar char="●"/>
            </a:pPr>
            <a:r>
              <a:rPr lang="en">
                <a:solidFill>
                  <a:srgbClr val="00FFFF"/>
                </a:solidFill>
              </a:rPr>
              <a:t>Random Rolls</a:t>
            </a:r>
            <a:endParaRPr>
              <a:solidFill>
                <a:srgbClr val="00FFFF"/>
              </a:solidFill>
            </a:endParaRPr>
          </a:p>
          <a:p>
            <a:pPr indent="-317500" lvl="2" marL="1371600" rtl="0" algn="l">
              <a:spcBef>
                <a:spcPts val="0"/>
              </a:spcBef>
              <a:spcAft>
                <a:spcPts val="0"/>
              </a:spcAft>
              <a:buClr>
                <a:srgbClr val="00FFFF"/>
              </a:buClr>
              <a:buSzPts val="1400"/>
              <a:buChar char="■"/>
            </a:pPr>
            <a:r>
              <a:rPr lang="en">
                <a:solidFill>
                  <a:srgbClr val="00FFFF"/>
                </a:solidFill>
              </a:rPr>
              <a:t>Clearer goal of each activity</a:t>
            </a:r>
            <a:endParaRPr>
              <a:solidFill>
                <a:srgbClr val="00FFFF"/>
              </a:solidFill>
            </a:endParaRPr>
          </a:p>
          <a:p>
            <a:pPr indent="-317500" lvl="3" marL="1828800" rtl="0" algn="l">
              <a:spcBef>
                <a:spcPts val="0"/>
              </a:spcBef>
              <a:spcAft>
                <a:spcPts val="0"/>
              </a:spcAft>
              <a:buClr>
                <a:srgbClr val="00FFFF"/>
              </a:buClr>
              <a:buSzPts val="1400"/>
              <a:buChar char="●"/>
            </a:pPr>
            <a:r>
              <a:rPr lang="en">
                <a:solidFill>
                  <a:srgbClr val="00FFFF"/>
                </a:solidFill>
              </a:rPr>
              <a:t>Teaching the </a:t>
            </a:r>
            <a:r>
              <a:rPr lang="en">
                <a:solidFill>
                  <a:srgbClr val="00FFFF"/>
                </a:solidFill>
              </a:rPr>
              <a:t>social</a:t>
            </a:r>
            <a:r>
              <a:rPr lang="en">
                <a:solidFill>
                  <a:srgbClr val="00FFFF"/>
                </a:solidFill>
              </a:rPr>
              <a:t> aspect of  the country</a:t>
            </a:r>
            <a:endParaRPr>
              <a:solidFill>
                <a:srgbClr val="00FFFF"/>
              </a:solidFill>
            </a:endParaRPr>
          </a:p>
        </p:txBody>
      </p:sp>
      <p:pic>
        <p:nvPicPr>
          <p:cNvPr id="213" name="Google Shape;213;p32"/>
          <p:cNvPicPr preferRelativeResize="0"/>
          <p:nvPr/>
        </p:nvPicPr>
        <p:blipFill>
          <a:blip r:embed="rId3">
            <a:alphaModFix/>
          </a:blip>
          <a:stretch>
            <a:fillRect/>
          </a:stretch>
        </p:blipFill>
        <p:spPr>
          <a:xfrm>
            <a:off x="4572000" y="1196338"/>
            <a:ext cx="4260300" cy="3300600"/>
          </a:xfrm>
          <a:prstGeom prst="roundRect">
            <a:avLst>
              <a:gd fmla="val 16667"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0FFFF"/>
                </a:solidFill>
              </a:rPr>
              <a:t>Prototyping Phase </a:t>
            </a:r>
            <a:endParaRPr b="1" sz="3000">
              <a:solidFill>
                <a:srgbClr val="00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FFFF"/>
                </a:solidFill>
              </a:rPr>
              <a:t>Modal Transitions and modifications</a:t>
            </a:r>
            <a:endParaRPr>
              <a:solidFill>
                <a:srgbClr val="00FFFF"/>
              </a:solidFill>
            </a:endParaRPr>
          </a:p>
        </p:txBody>
      </p:sp>
      <p:pic>
        <p:nvPicPr>
          <p:cNvPr id="224" name="Google Shape;224;p34"/>
          <p:cNvPicPr preferRelativeResize="0"/>
          <p:nvPr/>
        </p:nvPicPr>
        <p:blipFill>
          <a:blip r:embed="rId3">
            <a:alphaModFix/>
          </a:blip>
          <a:stretch>
            <a:fillRect/>
          </a:stretch>
        </p:blipFill>
        <p:spPr>
          <a:xfrm>
            <a:off x="85225" y="1558825"/>
            <a:ext cx="4265574" cy="2399389"/>
          </a:xfrm>
          <a:prstGeom prst="rect">
            <a:avLst/>
          </a:prstGeom>
          <a:noFill/>
          <a:ln>
            <a:noFill/>
          </a:ln>
        </p:spPr>
      </p:pic>
      <p:pic>
        <p:nvPicPr>
          <p:cNvPr id="225" name="Google Shape;225;p34"/>
          <p:cNvPicPr preferRelativeResize="0"/>
          <p:nvPr/>
        </p:nvPicPr>
        <p:blipFill>
          <a:blip r:embed="rId4">
            <a:alphaModFix/>
          </a:blip>
          <a:stretch>
            <a:fillRect/>
          </a:stretch>
        </p:blipFill>
        <p:spPr>
          <a:xfrm>
            <a:off x="4572000" y="1558836"/>
            <a:ext cx="4265574" cy="239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227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FFFF"/>
                </a:solidFill>
              </a:rPr>
              <a:t>Modal Transitions and modifications</a:t>
            </a:r>
            <a:endParaRPr>
              <a:solidFill>
                <a:srgbClr val="00FFFF"/>
              </a:solidFill>
            </a:endParaRPr>
          </a:p>
        </p:txBody>
      </p:sp>
      <p:pic>
        <p:nvPicPr>
          <p:cNvPr id="231" name="Google Shape;231;p35"/>
          <p:cNvPicPr preferRelativeResize="0"/>
          <p:nvPr/>
        </p:nvPicPr>
        <p:blipFill>
          <a:blip r:embed="rId3">
            <a:alphaModFix/>
          </a:blip>
          <a:stretch>
            <a:fillRect/>
          </a:stretch>
        </p:blipFill>
        <p:spPr>
          <a:xfrm>
            <a:off x="2056750" y="941000"/>
            <a:ext cx="4028500" cy="402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FFFF"/>
                </a:solidFill>
              </a:rPr>
              <a:t>Prototyping of our cards</a:t>
            </a:r>
            <a:endParaRPr>
              <a:solidFill>
                <a:srgbClr val="00FFFF"/>
              </a:solidFill>
            </a:endParaRPr>
          </a:p>
        </p:txBody>
      </p:sp>
      <p:pic>
        <p:nvPicPr>
          <p:cNvPr id="237" name="Google Shape;237;p36"/>
          <p:cNvPicPr preferRelativeResize="0"/>
          <p:nvPr/>
        </p:nvPicPr>
        <p:blipFill>
          <a:blip r:embed="rId3">
            <a:alphaModFix/>
          </a:blip>
          <a:stretch>
            <a:fillRect/>
          </a:stretch>
        </p:blipFill>
        <p:spPr>
          <a:xfrm>
            <a:off x="6556775" y="1422738"/>
            <a:ext cx="2018700" cy="2825700"/>
          </a:xfrm>
          <a:prstGeom prst="roundRect">
            <a:avLst>
              <a:gd fmla="val 16667" name="adj"/>
            </a:avLst>
          </a:prstGeom>
          <a:noFill/>
          <a:ln>
            <a:noFill/>
          </a:ln>
        </p:spPr>
      </p:pic>
      <p:pic>
        <p:nvPicPr>
          <p:cNvPr id="238" name="Google Shape;238;p36"/>
          <p:cNvPicPr preferRelativeResize="0"/>
          <p:nvPr/>
        </p:nvPicPr>
        <p:blipFill>
          <a:blip r:embed="rId4">
            <a:alphaModFix/>
          </a:blip>
          <a:stretch>
            <a:fillRect/>
          </a:stretch>
        </p:blipFill>
        <p:spPr>
          <a:xfrm>
            <a:off x="311700" y="1583663"/>
            <a:ext cx="2435600" cy="2503825"/>
          </a:xfrm>
          <a:prstGeom prst="rect">
            <a:avLst/>
          </a:prstGeom>
          <a:noFill/>
          <a:ln>
            <a:noFill/>
          </a:ln>
        </p:spPr>
      </p:pic>
      <p:pic>
        <p:nvPicPr>
          <p:cNvPr id="239" name="Google Shape;239;p36"/>
          <p:cNvPicPr preferRelativeResize="0"/>
          <p:nvPr/>
        </p:nvPicPr>
        <p:blipFill>
          <a:blip r:embed="rId5">
            <a:alphaModFix/>
          </a:blip>
          <a:stretch>
            <a:fillRect/>
          </a:stretch>
        </p:blipFill>
        <p:spPr>
          <a:xfrm>
            <a:off x="3642688" y="1422500"/>
            <a:ext cx="2018700" cy="2826172"/>
          </a:xfrm>
          <a:prstGeom prst="rect">
            <a:avLst/>
          </a:prstGeom>
          <a:noFill/>
          <a:ln>
            <a:noFill/>
          </a:ln>
        </p:spPr>
      </p:pic>
      <p:cxnSp>
        <p:nvCxnSpPr>
          <p:cNvPr id="240" name="Google Shape;240;p36"/>
          <p:cNvCxnSpPr/>
          <p:nvPr/>
        </p:nvCxnSpPr>
        <p:spPr>
          <a:xfrm>
            <a:off x="2882800" y="2513300"/>
            <a:ext cx="755700" cy="14700"/>
          </a:xfrm>
          <a:prstGeom prst="straightConnector1">
            <a:avLst/>
          </a:prstGeom>
          <a:noFill/>
          <a:ln cap="flat" cmpd="sng" w="9525">
            <a:solidFill>
              <a:srgbClr val="00FFFF"/>
            </a:solidFill>
            <a:prstDash val="solid"/>
            <a:round/>
            <a:headEnd len="med" w="med" type="none"/>
            <a:tailEnd len="med" w="med" type="triangle"/>
          </a:ln>
        </p:spPr>
      </p:cxnSp>
      <p:cxnSp>
        <p:nvCxnSpPr>
          <p:cNvPr id="241" name="Google Shape;241;p36"/>
          <p:cNvCxnSpPr/>
          <p:nvPr/>
        </p:nvCxnSpPr>
        <p:spPr>
          <a:xfrm>
            <a:off x="5729138" y="2513300"/>
            <a:ext cx="787800" cy="0"/>
          </a:xfrm>
          <a:prstGeom prst="straightConnector1">
            <a:avLst/>
          </a:prstGeom>
          <a:noFill/>
          <a:ln cap="flat" cmpd="sng" w="9525">
            <a:solidFill>
              <a:srgbClr val="00FFFF"/>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Prototyping Roadmap in Decision making</a:t>
            </a:r>
            <a:endParaRPr>
              <a:solidFill>
                <a:srgbClr val="00FFFF"/>
              </a:solidFill>
            </a:endParaRPr>
          </a:p>
        </p:txBody>
      </p:sp>
      <p:pic>
        <p:nvPicPr>
          <p:cNvPr id="247" name="Google Shape;247;p37"/>
          <p:cNvPicPr preferRelativeResize="0"/>
          <p:nvPr/>
        </p:nvPicPr>
        <p:blipFill>
          <a:blip r:embed="rId3">
            <a:alphaModFix/>
          </a:blip>
          <a:stretch>
            <a:fillRect/>
          </a:stretch>
        </p:blipFill>
        <p:spPr>
          <a:xfrm>
            <a:off x="459675" y="1152475"/>
            <a:ext cx="8224640" cy="384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Activity</a:t>
            </a:r>
            <a:r>
              <a:rPr lang="en">
                <a:solidFill>
                  <a:srgbClr val="00FFFF"/>
                </a:solidFill>
              </a:rPr>
              <a:t> </a:t>
            </a:r>
            <a:r>
              <a:rPr lang="en">
                <a:solidFill>
                  <a:srgbClr val="00FFFF"/>
                </a:solidFill>
              </a:rPr>
              <a:t>Assignment</a:t>
            </a:r>
            <a:r>
              <a:rPr lang="en">
                <a:solidFill>
                  <a:srgbClr val="00FFFF"/>
                </a:solidFill>
              </a:rPr>
              <a:t> Ideas</a:t>
            </a:r>
            <a:endParaRPr>
              <a:solidFill>
                <a:srgbClr val="00FFFF"/>
              </a:solidFill>
            </a:endParaRPr>
          </a:p>
        </p:txBody>
      </p:sp>
      <p:pic>
        <p:nvPicPr>
          <p:cNvPr id="253" name="Google Shape;253;p38"/>
          <p:cNvPicPr preferRelativeResize="0"/>
          <p:nvPr/>
        </p:nvPicPr>
        <p:blipFill>
          <a:blip r:embed="rId3">
            <a:alphaModFix/>
          </a:blip>
          <a:stretch>
            <a:fillRect/>
          </a:stretch>
        </p:blipFill>
        <p:spPr>
          <a:xfrm>
            <a:off x="615600" y="1092925"/>
            <a:ext cx="4286650" cy="1824225"/>
          </a:xfrm>
          <a:prstGeom prst="rect">
            <a:avLst/>
          </a:prstGeom>
          <a:noFill/>
          <a:ln>
            <a:noFill/>
          </a:ln>
        </p:spPr>
      </p:pic>
      <p:pic>
        <p:nvPicPr>
          <p:cNvPr id="254" name="Google Shape;254;p38"/>
          <p:cNvPicPr preferRelativeResize="0"/>
          <p:nvPr/>
        </p:nvPicPr>
        <p:blipFill>
          <a:blip r:embed="rId4">
            <a:alphaModFix/>
          </a:blip>
          <a:stretch>
            <a:fillRect/>
          </a:stretch>
        </p:blipFill>
        <p:spPr>
          <a:xfrm>
            <a:off x="615601" y="2917150"/>
            <a:ext cx="3618499" cy="2160022"/>
          </a:xfrm>
          <a:prstGeom prst="rect">
            <a:avLst/>
          </a:prstGeom>
          <a:noFill/>
          <a:ln>
            <a:noFill/>
          </a:ln>
        </p:spPr>
      </p:pic>
      <p:pic>
        <p:nvPicPr>
          <p:cNvPr id="255" name="Google Shape;255;p38"/>
          <p:cNvPicPr preferRelativeResize="0"/>
          <p:nvPr/>
        </p:nvPicPr>
        <p:blipFill>
          <a:blip r:embed="rId5">
            <a:alphaModFix/>
          </a:blip>
          <a:stretch>
            <a:fillRect/>
          </a:stretch>
        </p:blipFill>
        <p:spPr>
          <a:xfrm>
            <a:off x="4234100" y="1749125"/>
            <a:ext cx="3936950" cy="22983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1800000"/>
            <a:ext cx="8520600" cy="15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FFFF"/>
                </a:solidFill>
              </a:rPr>
              <a:t>Difference between </a:t>
            </a:r>
            <a:endParaRPr b="1">
              <a:solidFill>
                <a:srgbClr val="00FFFF"/>
              </a:solidFill>
            </a:endParaRPr>
          </a:p>
          <a:p>
            <a:pPr indent="0" lvl="0" marL="0" rtl="0" algn="ctr">
              <a:spcBef>
                <a:spcPts val="0"/>
              </a:spcBef>
              <a:spcAft>
                <a:spcPts val="0"/>
              </a:spcAft>
              <a:buClr>
                <a:schemeClr val="dk1"/>
              </a:buClr>
              <a:buSzPts val="1100"/>
              <a:buFont typeface="Arial"/>
              <a:buNone/>
            </a:pPr>
            <a:r>
              <a:rPr b="1" lang="en">
                <a:solidFill>
                  <a:srgbClr val="00FFFF"/>
                </a:solidFill>
              </a:rPr>
              <a:t>Systems Design and </a:t>
            </a:r>
            <a:endParaRPr b="1">
              <a:solidFill>
                <a:srgbClr val="00FFFF"/>
              </a:solidFill>
            </a:endParaRPr>
          </a:p>
          <a:p>
            <a:pPr indent="0" lvl="0" marL="0" rtl="0" algn="ctr">
              <a:spcBef>
                <a:spcPts val="0"/>
              </a:spcBef>
              <a:spcAft>
                <a:spcPts val="0"/>
              </a:spcAft>
              <a:buClr>
                <a:schemeClr val="dk1"/>
              </a:buClr>
              <a:buSzPts val="1100"/>
              <a:buFont typeface="Arial"/>
              <a:buNone/>
            </a:pPr>
            <a:r>
              <a:rPr b="1" lang="en">
                <a:solidFill>
                  <a:srgbClr val="00FFFF"/>
                </a:solidFill>
              </a:rPr>
              <a:t>Detailed Design/Prototyping Phase</a:t>
            </a:r>
            <a:endParaRPr b="1">
              <a:solidFill>
                <a:srgbClr val="00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Difference</a:t>
            </a:r>
            <a:r>
              <a:rPr b="1" lang="en" sz="1800">
                <a:solidFill>
                  <a:srgbClr val="00FFFF"/>
                </a:solidFill>
              </a:rPr>
              <a:t> </a:t>
            </a:r>
            <a:r>
              <a:rPr lang="en">
                <a:solidFill>
                  <a:srgbClr val="00FFFF"/>
                </a:solidFill>
              </a:rPr>
              <a:t>between Systems Design and </a:t>
            </a:r>
            <a:endParaRPr>
              <a:solidFill>
                <a:srgbClr val="00FFFF"/>
              </a:solidFill>
            </a:endParaRPr>
          </a:p>
          <a:p>
            <a:pPr indent="0" lvl="0" marL="0" rtl="0" algn="ctr">
              <a:spcBef>
                <a:spcPts val="0"/>
              </a:spcBef>
              <a:spcAft>
                <a:spcPts val="0"/>
              </a:spcAft>
              <a:buClr>
                <a:schemeClr val="dk1"/>
              </a:buClr>
              <a:buSzPts val="1100"/>
              <a:buFont typeface="Arial"/>
              <a:buNone/>
            </a:pPr>
            <a:r>
              <a:rPr lang="en">
                <a:solidFill>
                  <a:srgbClr val="00FFFF"/>
                </a:solidFill>
              </a:rPr>
              <a:t>Detailed Design/Prototyping Phase</a:t>
            </a:r>
            <a:endParaRPr b="1" sz="1800">
              <a:solidFill>
                <a:srgbClr val="00FFFF"/>
              </a:solidFill>
            </a:endParaRPr>
          </a:p>
          <a:p>
            <a:pPr indent="0" lvl="0" marL="0" rtl="0" algn="l">
              <a:spcBef>
                <a:spcPts val="0"/>
              </a:spcBef>
              <a:spcAft>
                <a:spcPts val="0"/>
              </a:spcAft>
              <a:buClr>
                <a:schemeClr val="dk1"/>
              </a:buClr>
              <a:buSzPts val="1100"/>
              <a:buFont typeface="Arial"/>
              <a:buNone/>
            </a:pPr>
            <a:r>
              <a:t/>
            </a:r>
            <a:endParaRPr b="1" sz="1000">
              <a:solidFill>
                <a:srgbClr val="00FFFF"/>
              </a:solidFill>
            </a:endParaRPr>
          </a:p>
          <a:p>
            <a:pPr indent="0" lvl="0" marL="0" rtl="0" algn="l">
              <a:spcBef>
                <a:spcPts val="0"/>
              </a:spcBef>
              <a:spcAft>
                <a:spcPts val="0"/>
              </a:spcAft>
              <a:buNone/>
            </a:pPr>
            <a:r>
              <a:t/>
            </a:r>
            <a:endParaRPr>
              <a:solidFill>
                <a:srgbClr val="00FFFF"/>
              </a:solidFill>
            </a:endParaRPr>
          </a:p>
        </p:txBody>
      </p:sp>
      <p:sp>
        <p:nvSpPr>
          <p:cNvPr id="266" name="Google Shape;266;p40"/>
          <p:cNvSpPr txBox="1"/>
          <p:nvPr>
            <p:ph idx="1" type="body"/>
          </p:nvPr>
        </p:nvSpPr>
        <p:spPr>
          <a:xfrm>
            <a:off x="311700" y="1398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FFFF"/>
              </a:solidFill>
            </a:endParaRPr>
          </a:p>
          <a:p>
            <a:pPr indent="-342900" lvl="0" marL="457200" rtl="0" algn="l">
              <a:spcBef>
                <a:spcPts val="1600"/>
              </a:spcBef>
              <a:spcAft>
                <a:spcPts val="0"/>
              </a:spcAft>
              <a:buClr>
                <a:srgbClr val="00FFFF"/>
              </a:buClr>
              <a:buSzPts val="1800"/>
              <a:buChar char="●"/>
            </a:pPr>
            <a:r>
              <a:rPr lang="en">
                <a:solidFill>
                  <a:srgbClr val="00FFFF"/>
                </a:solidFill>
              </a:rPr>
              <a:t>Player Interaction</a:t>
            </a:r>
            <a:endParaRPr>
              <a:solidFill>
                <a:srgbClr val="00FFFF"/>
              </a:solidFill>
            </a:endParaRPr>
          </a:p>
          <a:p>
            <a:pPr indent="-342900" lvl="0" marL="457200" rtl="0" algn="l">
              <a:spcBef>
                <a:spcPts val="0"/>
              </a:spcBef>
              <a:spcAft>
                <a:spcPts val="0"/>
              </a:spcAft>
              <a:buClr>
                <a:srgbClr val="00FFFF"/>
              </a:buClr>
              <a:buSzPts val="1800"/>
              <a:buChar char="●"/>
            </a:pPr>
            <a:r>
              <a:rPr lang="en">
                <a:solidFill>
                  <a:srgbClr val="00FFFF"/>
                </a:solidFill>
              </a:rPr>
              <a:t>Activity Provider</a:t>
            </a:r>
            <a:endParaRPr>
              <a:solidFill>
                <a:srgbClr val="00FFFF"/>
              </a:solidFill>
            </a:endParaRPr>
          </a:p>
          <a:p>
            <a:pPr indent="-342900" lvl="0" marL="457200" rtl="0" algn="l">
              <a:spcBef>
                <a:spcPts val="0"/>
              </a:spcBef>
              <a:spcAft>
                <a:spcPts val="0"/>
              </a:spcAft>
              <a:buClr>
                <a:srgbClr val="00FFFF"/>
              </a:buClr>
              <a:buSzPts val="1800"/>
              <a:buChar char="●"/>
            </a:pPr>
            <a:r>
              <a:rPr lang="en">
                <a:solidFill>
                  <a:srgbClr val="00FFFF"/>
                </a:solidFill>
              </a:rPr>
              <a:t>The Board</a:t>
            </a:r>
            <a:endParaRPr>
              <a:solidFill>
                <a:srgbClr val="00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175475"/>
            <a:ext cx="8520600" cy="9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Player Interaction</a:t>
            </a:r>
            <a:endParaRPr>
              <a:solidFill>
                <a:srgbClr val="00FFFF"/>
              </a:solidFill>
            </a:endParaRPr>
          </a:p>
        </p:txBody>
      </p:sp>
      <p:sp>
        <p:nvSpPr>
          <p:cNvPr id="272" name="Google Shape;272;p41"/>
          <p:cNvSpPr txBox="1"/>
          <p:nvPr>
            <p:ph idx="1" type="body"/>
          </p:nvPr>
        </p:nvSpPr>
        <p:spPr>
          <a:xfrm>
            <a:off x="291425"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BEFORE: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We only came up with 1 player interaction at first where </a:t>
            </a:r>
            <a:r>
              <a:rPr b="1" lang="en" u="sng">
                <a:solidFill>
                  <a:srgbClr val="00FFFF"/>
                </a:solidFill>
              </a:rPr>
              <a:t>1 player</a:t>
            </a:r>
            <a:r>
              <a:rPr lang="en">
                <a:solidFill>
                  <a:srgbClr val="00FFFF"/>
                </a:solidFill>
              </a:rPr>
              <a:t> acts and another player guesses</a:t>
            </a:r>
            <a:endParaRPr>
              <a:solidFill>
                <a:srgbClr val="00FFFF"/>
              </a:solidFill>
            </a:endParaRPr>
          </a:p>
          <a:p>
            <a:pPr indent="0" lvl="0" marL="0" rtl="0" algn="l">
              <a:spcBef>
                <a:spcPts val="1600"/>
              </a:spcBef>
              <a:spcAft>
                <a:spcPts val="1600"/>
              </a:spcAft>
              <a:buNone/>
            </a:pPr>
            <a:r>
              <a:t/>
            </a:r>
            <a:endParaRPr>
              <a:solidFill>
                <a:srgbClr val="00FFFF"/>
              </a:solidFill>
            </a:endParaRPr>
          </a:p>
        </p:txBody>
      </p:sp>
      <p:pic>
        <p:nvPicPr>
          <p:cNvPr id="273" name="Google Shape;273;p41"/>
          <p:cNvPicPr preferRelativeResize="0"/>
          <p:nvPr/>
        </p:nvPicPr>
        <p:blipFill>
          <a:blip r:embed="rId3">
            <a:alphaModFix/>
          </a:blip>
          <a:stretch>
            <a:fillRect/>
          </a:stretch>
        </p:blipFill>
        <p:spPr>
          <a:xfrm>
            <a:off x="5314100" y="875850"/>
            <a:ext cx="2836200" cy="39699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a:t>
            </a:r>
            <a:endParaRPr>
              <a:solidFill>
                <a:srgbClr val="00FFFF"/>
              </a:solidFill>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FFFF"/>
              </a:buClr>
              <a:buSzPts val="1800"/>
              <a:buChar char="●"/>
            </a:pPr>
            <a:r>
              <a:rPr b="1" lang="en">
                <a:solidFill>
                  <a:srgbClr val="00FFFF"/>
                </a:solidFill>
              </a:rPr>
              <a:t>Motivation</a:t>
            </a:r>
            <a:endParaRPr b="1">
              <a:solidFill>
                <a:srgbClr val="00FFFF"/>
              </a:solidFill>
            </a:endParaRPr>
          </a:p>
          <a:p>
            <a:pPr indent="-342900" lvl="0" marL="457200" rtl="0" algn="l">
              <a:spcBef>
                <a:spcPts val="0"/>
              </a:spcBef>
              <a:spcAft>
                <a:spcPts val="0"/>
              </a:spcAft>
              <a:buClr>
                <a:srgbClr val="00FFFF"/>
              </a:buClr>
              <a:buSzPts val="1800"/>
              <a:buChar char="●"/>
            </a:pPr>
            <a:r>
              <a:rPr b="1" lang="en">
                <a:solidFill>
                  <a:srgbClr val="00FFFF"/>
                </a:solidFill>
              </a:rPr>
              <a:t>Game Overview</a:t>
            </a:r>
            <a:endParaRPr b="1">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Learning</a:t>
            </a:r>
            <a:r>
              <a:rPr lang="en">
                <a:solidFill>
                  <a:srgbClr val="00FFFF"/>
                </a:solidFill>
              </a:rPr>
              <a:t> &amp; Winning Objective</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Rules</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Board: Titles</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Cards: 4 Card Types</a:t>
            </a:r>
            <a:endParaRPr>
              <a:solidFill>
                <a:srgbClr val="00FFFF"/>
              </a:solidFill>
            </a:endParaRPr>
          </a:p>
          <a:p>
            <a:pPr indent="-317500" lvl="1" marL="914400" rtl="0" algn="l">
              <a:spcBef>
                <a:spcPts val="0"/>
              </a:spcBef>
              <a:spcAft>
                <a:spcPts val="0"/>
              </a:spcAft>
              <a:buClr>
                <a:srgbClr val="00FFFF"/>
              </a:buClr>
              <a:buSzPts val="1400"/>
              <a:buChar char="○"/>
            </a:pPr>
            <a:r>
              <a:rPr lang="en">
                <a:solidFill>
                  <a:srgbClr val="00FFFF"/>
                </a:solidFill>
              </a:rPr>
              <a:t>R shiny App: Demo of Score Counter and Timer</a:t>
            </a:r>
            <a:endParaRPr>
              <a:solidFill>
                <a:srgbClr val="00FFFF"/>
              </a:solidFil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445025"/>
            <a:ext cx="8520600" cy="9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Player Interaction</a:t>
            </a:r>
            <a:endParaRPr>
              <a:solidFill>
                <a:srgbClr val="00FFFF"/>
              </a:solidFill>
            </a:endParaRPr>
          </a:p>
        </p:txBody>
      </p:sp>
      <p:sp>
        <p:nvSpPr>
          <p:cNvPr id="279" name="Google Shape;279;p42"/>
          <p:cNvSpPr txBox="1"/>
          <p:nvPr>
            <p:ph idx="1" type="body"/>
          </p:nvPr>
        </p:nvSpPr>
        <p:spPr>
          <a:xfrm>
            <a:off x="291425" y="1184425"/>
            <a:ext cx="3789900" cy="319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00FFFF"/>
              </a:solidFill>
            </a:endParaRPr>
          </a:p>
          <a:p>
            <a:pPr indent="0" lvl="0" marL="0" rtl="0" algn="l">
              <a:spcBef>
                <a:spcPts val="1600"/>
              </a:spcBef>
              <a:spcAft>
                <a:spcPts val="1600"/>
              </a:spcAft>
              <a:buNone/>
            </a:pPr>
            <a:r>
              <a:t/>
            </a:r>
            <a:endParaRPr>
              <a:solidFill>
                <a:srgbClr val="00FFFF"/>
              </a:solidFill>
            </a:endParaRPr>
          </a:p>
        </p:txBody>
      </p:sp>
      <p:sp>
        <p:nvSpPr>
          <p:cNvPr id="280" name="Google Shape;280;p42"/>
          <p:cNvSpPr txBox="1"/>
          <p:nvPr>
            <p:ph idx="1" type="body"/>
          </p:nvPr>
        </p:nvSpPr>
        <p:spPr>
          <a:xfrm>
            <a:off x="4572000" y="1184425"/>
            <a:ext cx="3789900" cy="319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0FFFF"/>
                </a:solidFill>
              </a:rPr>
              <a:t>AFTER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However, we found that it was more interesting if </a:t>
            </a:r>
            <a:r>
              <a:rPr b="1" lang="en" u="sng">
                <a:solidFill>
                  <a:srgbClr val="00FFFF"/>
                </a:solidFill>
              </a:rPr>
              <a:t>2 player</a:t>
            </a:r>
            <a:r>
              <a:rPr lang="en">
                <a:solidFill>
                  <a:srgbClr val="00FFFF"/>
                </a:solidFill>
              </a:rPr>
              <a:t> could act together</a:t>
            </a:r>
            <a:endParaRPr>
              <a:solidFill>
                <a:srgbClr val="00FFFF"/>
              </a:solidFill>
            </a:endParaRPr>
          </a:p>
          <a:p>
            <a:pPr indent="-342900" lvl="0" marL="457200" rtl="0" algn="just">
              <a:spcBef>
                <a:spcPts val="0"/>
              </a:spcBef>
              <a:spcAft>
                <a:spcPts val="0"/>
              </a:spcAft>
              <a:buClr>
                <a:srgbClr val="00FFFF"/>
              </a:buClr>
              <a:buSzPts val="1800"/>
              <a:buAutoNum type="arabicPeriod"/>
            </a:pPr>
            <a:r>
              <a:rPr lang="en">
                <a:solidFill>
                  <a:srgbClr val="00FFFF"/>
                </a:solidFill>
              </a:rPr>
              <a:t>This made the game more interacting because it involve more players</a:t>
            </a:r>
            <a:endParaRPr>
              <a:solidFill>
                <a:srgbClr val="00FFFF"/>
              </a:solidFill>
            </a:endParaRPr>
          </a:p>
        </p:txBody>
      </p:sp>
      <p:pic>
        <p:nvPicPr>
          <p:cNvPr id="281" name="Google Shape;281;p42"/>
          <p:cNvPicPr preferRelativeResize="0"/>
          <p:nvPr/>
        </p:nvPicPr>
        <p:blipFill>
          <a:blip r:embed="rId3">
            <a:alphaModFix/>
          </a:blip>
          <a:stretch>
            <a:fillRect/>
          </a:stretch>
        </p:blipFill>
        <p:spPr>
          <a:xfrm>
            <a:off x="959988" y="1250800"/>
            <a:ext cx="2452775" cy="3522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90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00FFFF"/>
                </a:solidFill>
              </a:rPr>
              <a:t>Ending </a:t>
            </a:r>
            <a:r>
              <a:rPr lang="en">
                <a:solidFill>
                  <a:srgbClr val="00FFFF"/>
                </a:solidFill>
              </a:rPr>
              <a:t>the game</a:t>
            </a:r>
            <a:endParaRPr>
              <a:solidFill>
                <a:srgbClr val="00FFFF"/>
              </a:solidFill>
            </a:endParaRPr>
          </a:p>
          <a:p>
            <a:pPr indent="0" lvl="0" marL="0" rtl="0" algn="l">
              <a:lnSpc>
                <a:spcPct val="115000"/>
              </a:lnSpc>
              <a:spcBef>
                <a:spcPts val="1600"/>
              </a:spcBef>
              <a:spcAft>
                <a:spcPts val="1600"/>
              </a:spcAft>
              <a:buNone/>
            </a:pPr>
            <a:r>
              <a:t/>
            </a:r>
            <a:endParaRPr>
              <a:solidFill>
                <a:srgbClr val="00FFFF"/>
              </a:solidFill>
            </a:endParaRPr>
          </a:p>
        </p:txBody>
      </p:sp>
      <p:sp>
        <p:nvSpPr>
          <p:cNvPr id="287" name="Google Shape;287;p43"/>
          <p:cNvSpPr txBox="1"/>
          <p:nvPr>
            <p:ph idx="1" type="body"/>
          </p:nvPr>
        </p:nvSpPr>
        <p:spPr>
          <a:xfrm>
            <a:off x="291425"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BEFORE: </a:t>
            </a:r>
            <a:endParaRPr>
              <a:solidFill>
                <a:srgbClr val="00FFFF"/>
              </a:solidFill>
            </a:endParaRPr>
          </a:p>
          <a:p>
            <a:pPr indent="-342900" lvl="0" marL="457200" rtl="0" algn="l">
              <a:spcBef>
                <a:spcPts val="1600"/>
              </a:spcBef>
              <a:spcAft>
                <a:spcPts val="0"/>
              </a:spcAft>
              <a:buClr>
                <a:srgbClr val="00FFFF"/>
              </a:buClr>
              <a:buSzPts val="1800"/>
              <a:buAutoNum type="arabicPeriod"/>
            </a:pPr>
            <a:r>
              <a:rPr lang="en">
                <a:solidFill>
                  <a:srgbClr val="00FFFF"/>
                </a:solidFill>
              </a:rPr>
              <a:t>During our system definition, our initial plan was to </a:t>
            </a:r>
            <a:r>
              <a:rPr b="1" lang="en" u="sng">
                <a:solidFill>
                  <a:srgbClr val="00FFFF"/>
                </a:solidFill>
              </a:rPr>
              <a:t>end </a:t>
            </a:r>
            <a:r>
              <a:rPr lang="en">
                <a:solidFill>
                  <a:srgbClr val="00FFFF"/>
                </a:solidFill>
              </a:rPr>
              <a:t>the game by </a:t>
            </a:r>
            <a:r>
              <a:rPr lang="en" u="sng">
                <a:solidFill>
                  <a:srgbClr val="00FFFF"/>
                </a:solidFill>
              </a:rPr>
              <a:t>f</a:t>
            </a:r>
            <a:r>
              <a:rPr b="1" lang="en" u="sng">
                <a:solidFill>
                  <a:srgbClr val="00FFFF"/>
                </a:solidFill>
              </a:rPr>
              <a:t>inishing all the cards</a:t>
            </a:r>
            <a:r>
              <a:rPr lang="en" u="sng">
                <a:solidFill>
                  <a:srgbClr val="00FFFF"/>
                </a:solidFill>
              </a:rPr>
              <a:t>.</a:t>
            </a:r>
            <a:endParaRPr u="sng">
              <a:solidFill>
                <a:srgbClr val="00FFFF"/>
              </a:solidFill>
            </a:endParaRPr>
          </a:p>
          <a:p>
            <a:pPr indent="0" lvl="0" marL="0" rtl="0" algn="l">
              <a:spcBef>
                <a:spcPts val="1600"/>
              </a:spcBef>
              <a:spcAft>
                <a:spcPts val="1600"/>
              </a:spcAft>
              <a:buNone/>
            </a:pPr>
            <a:r>
              <a:t/>
            </a:r>
            <a:endParaRPr>
              <a:solidFill>
                <a:srgbClr val="00FFFF"/>
              </a:solidFill>
            </a:endParaRPr>
          </a:p>
        </p:txBody>
      </p:sp>
      <p:sp>
        <p:nvSpPr>
          <p:cNvPr id="288" name="Google Shape;288;p43"/>
          <p:cNvSpPr txBox="1"/>
          <p:nvPr>
            <p:ph idx="1" type="body"/>
          </p:nvPr>
        </p:nvSpPr>
        <p:spPr>
          <a:xfrm>
            <a:off x="4572000"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AFTER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During our prototyping phase, we realised gameplay might be too long.</a:t>
            </a:r>
            <a:endParaRPr>
              <a:solidFill>
                <a:srgbClr val="00FFFF"/>
              </a:solidFill>
            </a:endParaRPr>
          </a:p>
          <a:p>
            <a:pPr indent="-342900" lvl="0" marL="457200" rtl="0" algn="l">
              <a:spcBef>
                <a:spcPts val="0"/>
              </a:spcBef>
              <a:spcAft>
                <a:spcPts val="0"/>
              </a:spcAft>
              <a:buClr>
                <a:srgbClr val="00FFFF"/>
              </a:buClr>
              <a:buSzPts val="1800"/>
              <a:buAutoNum type="arabicPeriod"/>
            </a:pPr>
            <a:r>
              <a:rPr lang="en">
                <a:solidFill>
                  <a:srgbClr val="00FFFF"/>
                </a:solidFill>
              </a:rPr>
              <a:t>Thus, we added an additional condition stating the game </a:t>
            </a:r>
            <a:r>
              <a:rPr b="1" lang="en" u="sng">
                <a:solidFill>
                  <a:srgbClr val="00FFFF"/>
                </a:solidFill>
              </a:rPr>
              <a:t>ends after a player accumulates 15 friends (Points)</a:t>
            </a:r>
            <a:endParaRPr b="1" u="sng">
              <a:solidFill>
                <a:srgbClr val="00FFFF"/>
              </a:solidFill>
            </a:endParaRPr>
          </a:p>
          <a:p>
            <a:pPr indent="0" lvl="0" marL="0" rtl="0" algn="l">
              <a:spcBef>
                <a:spcPts val="1600"/>
              </a:spcBef>
              <a:spcAft>
                <a:spcPts val="1600"/>
              </a:spcAft>
              <a:buNone/>
            </a:pPr>
            <a:r>
              <a:t/>
            </a:r>
            <a:endParaRPr>
              <a:solidFill>
                <a:srgbClr val="00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90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0FFFF"/>
                </a:solidFill>
              </a:rPr>
              <a:t>Activity Provider</a:t>
            </a:r>
            <a:endParaRPr>
              <a:solidFill>
                <a:srgbClr val="00FFFF"/>
              </a:solidFill>
            </a:endParaRPr>
          </a:p>
        </p:txBody>
      </p:sp>
      <p:sp>
        <p:nvSpPr>
          <p:cNvPr id="294" name="Google Shape;294;p44"/>
          <p:cNvSpPr txBox="1"/>
          <p:nvPr>
            <p:ph idx="1" type="body"/>
          </p:nvPr>
        </p:nvSpPr>
        <p:spPr>
          <a:xfrm>
            <a:off x="311700" y="1139800"/>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BEFORE: </a:t>
            </a:r>
            <a:endParaRPr>
              <a:solidFill>
                <a:srgbClr val="00FFFF"/>
              </a:solidFill>
            </a:endParaRPr>
          </a:p>
          <a:p>
            <a:pPr indent="-342900" lvl="0" marL="457200" rtl="0" algn="l">
              <a:spcBef>
                <a:spcPts val="1600"/>
              </a:spcBef>
              <a:spcAft>
                <a:spcPts val="0"/>
              </a:spcAft>
              <a:buClr>
                <a:srgbClr val="00FFFF"/>
              </a:buClr>
              <a:buSzPts val="1800"/>
              <a:buAutoNum type="arabicPeriod"/>
            </a:pPr>
            <a:r>
              <a:rPr lang="en">
                <a:solidFill>
                  <a:srgbClr val="00FFFF"/>
                </a:solidFill>
              </a:rPr>
              <a:t>In our system definition stage, we planned to have </a:t>
            </a:r>
            <a:r>
              <a:rPr b="1" lang="en" u="sng">
                <a:solidFill>
                  <a:srgbClr val="00FFFF"/>
                </a:solidFill>
              </a:rPr>
              <a:t>scenario cards</a:t>
            </a:r>
            <a:r>
              <a:rPr lang="en">
                <a:solidFill>
                  <a:srgbClr val="00FFFF"/>
                </a:solidFill>
              </a:rPr>
              <a:t> where players can act out different scenarios</a:t>
            </a:r>
            <a:endParaRPr>
              <a:solidFill>
                <a:srgbClr val="00FFFF"/>
              </a:solidFill>
            </a:endParaRPr>
          </a:p>
          <a:p>
            <a:pPr indent="0" lvl="0" marL="0" rtl="0" algn="l">
              <a:spcBef>
                <a:spcPts val="1600"/>
              </a:spcBef>
              <a:spcAft>
                <a:spcPts val="1600"/>
              </a:spcAft>
              <a:buNone/>
            </a:pPr>
            <a:r>
              <a:t/>
            </a:r>
            <a:endParaRPr>
              <a:solidFill>
                <a:srgbClr val="00FFFF"/>
              </a:solidFill>
            </a:endParaRPr>
          </a:p>
        </p:txBody>
      </p:sp>
      <p:pic>
        <p:nvPicPr>
          <p:cNvPr id="295" name="Google Shape;295;p44"/>
          <p:cNvPicPr preferRelativeResize="0"/>
          <p:nvPr/>
        </p:nvPicPr>
        <p:blipFill>
          <a:blip r:embed="rId3">
            <a:alphaModFix/>
          </a:blip>
          <a:stretch>
            <a:fillRect/>
          </a:stretch>
        </p:blipFill>
        <p:spPr>
          <a:xfrm>
            <a:off x="4315450" y="1513000"/>
            <a:ext cx="2018700" cy="2826000"/>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445025"/>
            <a:ext cx="8520600" cy="90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0FFFF"/>
                </a:solidFill>
              </a:rPr>
              <a:t>Activity Provider</a:t>
            </a:r>
            <a:endParaRPr>
              <a:solidFill>
                <a:srgbClr val="00FFFF"/>
              </a:solidFill>
            </a:endParaRPr>
          </a:p>
        </p:txBody>
      </p:sp>
      <p:sp>
        <p:nvSpPr>
          <p:cNvPr id="301" name="Google Shape;301;p45"/>
          <p:cNvSpPr txBox="1"/>
          <p:nvPr>
            <p:ph idx="1" type="body"/>
          </p:nvPr>
        </p:nvSpPr>
        <p:spPr>
          <a:xfrm>
            <a:off x="311700" y="1139800"/>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00FFFF"/>
              </a:solidFill>
            </a:endParaRPr>
          </a:p>
        </p:txBody>
      </p:sp>
      <p:sp>
        <p:nvSpPr>
          <p:cNvPr id="302" name="Google Shape;302;p45"/>
          <p:cNvSpPr txBox="1"/>
          <p:nvPr>
            <p:ph idx="1" type="body"/>
          </p:nvPr>
        </p:nvSpPr>
        <p:spPr>
          <a:xfrm>
            <a:off x="4572000" y="1139800"/>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AFTER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However, in our prototyping phase, we came up with the idea of splitting the cards into 4 different types of cards: </a:t>
            </a:r>
            <a:r>
              <a:rPr b="1" lang="en" u="sng">
                <a:solidFill>
                  <a:srgbClr val="00FFFF"/>
                </a:solidFill>
              </a:rPr>
              <a:t>Scenario, Role, Nationality and Fun</a:t>
            </a:r>
            <a:endParaRPr b="1" u="sng">
              <a:solidFill>
                <a:srgbClr val="00FFFF"/>
              </a:solidFill>
            </a:endParaRPr>
          </a:p>
          <a:p>
            <a:pPr indent="-342900" lvl="0" marL="457200" rtl="0" algn="l">
              <a:spcBef>
                <a:spcPts val="0"/>
              </a:spcBef>
              <a:spcAft>
                <a:spcPts val="0"/>
              </a:spcAft>
              <a:buClr>
                <a:srgbClr val="00FFFF"/>
              </a:buClr>
              <a:buSzPts val="1800"/>
              <a:buAutoNum type="arabicPeriod"/>
            </a:pPr>
            <a:r>
              <a:rPr lang="en">
                <a:solidFill>
                  <a:srgbClr val="00FFFF"/>
                </a:solidFill>
              </a:rPr>
              <a:t>This would be </a:t>
            </a:r>
            <a:r>
              <a:rPr b="1" lang="en" u="sng">
                <a:solidFill>
                  <a:srgbClr val="00FFFF"/>
                </a:solidFill>
              </a:rPr>
              <a:t>more educational</a:t>
            </a:r>
            <a:r>
              <a:rPr lang="en">
                <a:solidFill>
                  <a:srgbClr val="00FFFF"/>
                </a:solidFill>
              </a:rPr>
              <a:t> as it would impart more universal social knowledge and experience </a:t>
            </a:r>
            <a:endParaRPr>
              <a:solidFill>
                <a:srgbClr val="00FFFF"/>
              </a:solidFill>
            </a:endParaRPr>
          </a:p>
          <a:p>
            <a:pPr indent="0" lvl="0" marL="0" rtl="0" algn="l">
              <a:spcBef>
                <a:spcPts val="1600"/>
              </a:spcBef>
              <a:spcAft>
                <a:spcPts val="1600"/>
              </a:spcAft>
              <a:buNone/>
            </a:pPr>
            <a:r>
              <a:t/>
            </a:r>
            <a:endParaRPr>
              <a:solidFill>
                <a:srgbClr val="00FFFF"/>
              </a:solidFill>
            </a:endParaRPr>
          </a:p>
        </p:txBody>
      </p:sp>
      <p:pic>
        <p:nvPicPr>
          <p:cNvPr id="303" name="Google Shape;303;p45"/>
          <p:cNvPicPr preferRelativeResize="0"/>
          <p:nvPr/>
        </p:nvPicPr>
        <p:blipFill>
          <a:blip r:embed="rId3">
            <a:alphaModFix/>
          </a:blip>
          <a:stretch>
            <a:fillRect/>
          </a:stretch>
        </p:blipFill>
        <p:spPr>
          <a:xfrm>
            <a:off x="311700" y="1247050"/>
            <a:ext cx="1405500" cy="1967700"/>
          </a:xfrm>
          <a:prstGeom prst="roundRect">
            <a:avLst>
              <a:gd fmla="val 16667" name="adj"/>
            </a:avLst>
          </a:prstGeom>
          <a:noFill/>
          <a:ln>
            <a:noFill/>
          </a:ln>
        </p:spPr>
      </p:pic>
      <p:pic>
        <p:nvPicPr>
          <p:cNvPr id="304" name="Google Shape;304;p45"/>
          <p:cNvPicPr preferRelativeResize="0"/>
          <p:nvPr/>
        </p:nvPicPr>
        <p:blipFill>
          <a:blip r:embed="rId4">
            <a:alphaModFix/>
          </a:blip>
          <a:stretch>
            <a:fillRect/>
          </a:stretch>
        </p:blipFill>
        <p:spPr>
          <a:xfrm>
            <a:off x="1917450" y="1246900"/>
            <a:ext cx="1405500" cy="1968000"/>
          </a:xfrm>
          <a:prstGeom prst="roundRect">
            <a:avLst>
              <a:gd fmla="val 16667" name="adj"/>
            </a:avLst>
          </a:prstGeom>
          <a:noFill/>
          <a:ln>
            <a:noFill/>
          </a:ln>
        </p:spPr>
      </p:pic>
      <p:pic>
        <p:nvPicPr>
          <p:cNvPr id="305" name="Google Shape;305;p45"/>
          <p:cNvPicPr preferRelativeResize="0"/>
          <p:nvPr/>
        </p:nvPicPr>
        <p:blipFill>
          <a:blip r:embed="rId5">
            <a:alphaModFix/>
          </a:blip>
          <a:stretch>
            <a:fillRect/>
          </a:stretch>
        </p:blipFill>
        <p:spPr>
          <a:xfrm>
            <a:off x="1272775" y="3214900"/>
            <a:ext cx="1323900" cy="18534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445025"/>
            <a:ext cx="8520600" cy="906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0FFFF"/>
                </a:solidFill>
              </a:rPr>
              <a:t>Board</a:t>
            </a:r>
            <a:endParaRPr>
              <a:solidFill>
                <a:srgbClr val="00FFFF"/>
              </a:solidFill>
            </a:endParaRPr>
          </a:p>
        </p:txBody>
      </p:sp>
      <p:sp>
        <p:nvSpPr>
          <p:cNvPr id="311" name="Google Shape;311;p46"/>
          <p:cNvSpPr txBox="1"/>
          <p:nvPr>
            <p:ph idx="1" type="body"/>
          </p:nvPr>
        </p:nvSpPr>
        <p:spPr>
          <a:xfrm>
            <a:off x="291425"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BEFORE: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During the system definition phase, our </a:t>
            </a:r>
            <a:r>
              <a:rPr lang="en">
                <a:solidFill>
                  <a:srgbClr val="00FFFF"/>
                </a:solidFill>
              </a:rPr>
              <a:t>board </a:t>
            </a:r>
            <a:r>
              <a:rPr lang="en">
                <a:solidFill>
                  <a:srgbClr val="00FFFF"/>
                </a:solidFill>
              </a:rPr>
              <a:t>was based on the game </a:t>
            </a:r>
            <a:r>
              <a:rPr b="1" lang="en" u="sng">
                <a:solidFill>
                  <a:srgbClr val="00FFFF"/>
                </a:solidFill>
              </a:rPr>
              <a:t>cluedo</a:t>
            </a:r>
            <a:r>
              <a:rPr b="1" lang="en">
                <a:solidFill>
                  <a:srgbClr val="00FFFF"/>
                </a:solidFill>
              </a:rPr>
              <a:t> </a:t>
            </a:r>
            <a:r>
              <a:rPr lang="en">
                <a:solidFill>
                  <a:srgbClr val="00FFFF"/>
                </a:solidFill>
              </a:rPr>
              <a:t>with different rooms of different nationality</a:t>
            </a:r>
            <a:endParaRPr>
              <a:solidFill>
                <a:srgbClr val="00FFFF"/>
              </a:solidFill>
            </a:endParaRPr>
          </a:p>
          <a:p>
            <a:pPr indent="0" lvl="0" marL="0" rtl="0" algn="l">
              <a:spcBef>
                <a:spcPts val="1600"/>
              </a:spcBef>
              <a:spcAft>
                <a:spcPts val="1600"/>
              </a:spcAft>
              <a:buNone/>
            </a:pPr>
            <a:r>
              <a:t/>
            </a:r>
            <a:endParaRPr>
              <a:solidFill>
                <a:srgbClr val="00FFFF"/>
              </a:solidFill>
            </a:endParaRPr>
          </a:p>
        </p:txBody>
      </p:sp>
      <p:pic>
        <p:nvPicPr>
          <p:cNvPr id="312" name="Google Shape;312;p46"/>
          <p:cNvPicPr preferRelativeResize="0"/>
          <p:nvPr/>
        </p:nvPicPr>
        <p:blipFill>
          <a:blip r:embed="rId3">
            <a:alphaModFix/>
          </a:blip>
          <a:stretch>
            <a:fillRect/>
          </a:stretch>
        </p:blipFill>
        <p:spPr>
          <a:xfrm>
            <a:off x="4273175" y="1423962"/>
            <a:ext cx="4113900" cy="31872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311700" y="445025"/>
            <a:ext cx="8520600" cy="906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00FFFF"/>
                </a:solidFill>
              </a:rPr>
              <a:t>Board</a:t>
            </a:r>
            <a:endParaRPr>
              <a:solidFill>
                <a:srgbClr val="00FFFF"/>
              </a:solidFill>
            </a:endParaRPr>
          </a:p>
        </p:txBody>
      </p:sp>
      <p:sp>
        <p:nvSpPr>
          <p:cNvPr id="318" name="Google Shape;318;p47"/>
          <p:cNvSpPr txBox="1"/>
          <p:nvPr>
            <p:ph idx="1" type="body"/>
          </p:nvPr>
        </p:nvSpPr>
        <p:spPr>
          <a:xfrm>
            <a:off x="291425"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00FFFF"/>
              </a:solidFill>
            </a:endParaRPr>
          </a:p>
        </p:txBody>
      </p:sp>
      <p:sp>
        <p:nvSpPr>
          <p:cNvPr id="319" name="Google Shape;319;p47"/>
          <p:cNvSpPr txBox="1"/>
          <p:nvPr>
            <p:ph idx="1" type="body"/>
          </p:nvPr>
        </p:nvSpPr>
        <p:spPr>
          <a:xfrm>
            <a:off x="4572000" y="1184425"/>
            <a:ext cx="3789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AFTER </a:t>
            </a:r>
            <a:endParaRPr>
              <a:solidFill>
                <a:srgbClr val="00FFFF"/>
              </a:solidFill>
            </a:endParaRPr>
          </a:p>
          <a:p>
            <a:pPr indent="-342900" lvl="0" marL="457200" rtl="0" algn="just">
              <a:spcBef>
                <a:spcPts val="1600"/>
              </a:spcBef>
              <a:spcAft>
                <a:spcPts val="0"/>
              </a:spcAft>
              <a:buClr>
                <a:srgbClr val="00FFFF"/>
              </a:buClr>
              <a:buSzPts val="1800"/>
              <a:buAutoNum type="arabicPeriod"/>
            </a:pPr>
            <a:r>
              <a:rPr lang="en">
                <a:solidFill>
                  <a:srgbClr val="00FFFF"/>
                </a:solidFill>
              </a:rPr>
              <a:t>However, while prototyping, we realised this limited us to a few nationality</a:t>
            </a:r>
            <a:endParaRPr>
              <a:solidFill>
                <a:srgbClr val="00FFFF"/>
              </a:solidFill>
            </a:endParaRPr>
          </a:p>
          <a:p>
            <a:pPr indent="-342900" lvl="0" marL="457200" rtl="0" algn="just">
              <a:spcBef>
                <a:spcPts val="0"/>
              </a:spcBef>
              <a:spcAft>
                <a:spcPts val="0"/>
              </a:spcAft>
              <a:buClr>
                <a:srgbClr val="00FFFF"/>
              </a:buClr>
              <a:buSzPts val="1800"/>
              <a:buAutoNum type="arabicPeriod"/>
            </a:pPr>
            <a:r>
              <a:rPr lang="en">
                <a:solidFill>
                  <a:srgbClr val="00FFFF"/>
                </a:solidFill>
              </a:rPr>
              <a:t>Thus, we transmitted into a </a:t>
            </a:r>
            <a:r>
              <a:rPr b="1" lang="en" u="sng">
                <a:solidFill>
                  <a:srgbClr val="00FFFF"/>
                </a:solidFill>
              </a:rPr>
              <a:t>monopoly style</a:t>
            </a:r>
            <a:r>
              <a:rPr lang="en">
                <a:solidFill>
                  <a:srgbClr val="00FFFF"/>
                </a:solidFill>
              </a:rPr>
              <a:t> where more nationality could be played and every player had equal chances of playing each scenario</a:t>
            </a:r>
            <a:endParaRPr>
              <a:solidFill>
                <a:srgbClr val="00FFFF"/>
              </a:solidFill>
            </a:endParaRPr>
          </a:p>
          <a:p>
            <a:pPr indent="0" lvl="0" marL="0" rtl="0" algn="l">
              <a:spcBef>
                <a:spcPts val="1600"/>
              </a:spcBef>
              <a:spcAft>
                <a:spcPts val="1600"/>
              </a:spcAft>
              <a:buNone/>
            </a:pPr>
            <a:r>
              <a:t/>
            </a:r>
            <a:endParaRPr>
              <a:solidFill>
                <a:srgbClr val="00FFFF"/>
              </a:solidFill>
            </a:endParaRPr>
          </a:p>
        </p:txBody>
      </p:sp>
      <p:pic>
        <p:nvPicPr>
          <p:cNvPr id="320" name="Google Shape;320;p47"/>
          <p:cNvPicPr preferRelativeResize="0"/>
          <p:nvPr/>
        </p:nvPicPr>
        <p:blipFill>
          <a:blip r:embed="rId3">
            <a:alphaModFix/>
          </a:blip>
          <a:stretch>
            <a:fillRect/>
          </a:stretch>
        </p:blipFill>
        <p:spPr>
          <a:xfrm>
            <a:off x="592763" y="1190413"/>
            <a:ext cx="3187225" cy="318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Overall </a:t>
            </a:r>
            <a:r>
              <a:rPr lang="en">
                <a:solidFill>
                  <a:srgbClr val="00FFFF"/>
                </a:solidFill>
              </a:rPr>
              <a:t>Reflection on our Design </a:t>
            </a:r>
            <a:r>
              <a:rPr lang="en">
                <a:solidFill>
                  <a:srgbClr val="00FFFF"/>
                </a:solidFill>
              </a:rPr>
              <a:t>Journey</a:t>
            </a:r>
            <a:r>
              <a:rPr lang="en">
                <a:solidFill>
                  <a:srgbClr val="00FFFF"/>
                </a:solidFill>
              </a:rPr>
              <a:t> </a:t>
            </a:r>
            <a:endParaRPr>
              <a:solidFill>
                <a:srgbClr val="00FFFF"/>
              </a:solidFill>
            </a:endParaRPr>
          </a:p>
        </p:txBody>
      </p:sp>
      <p:sp>
        <p:nvSpPr>
          <p:cNvPr id="326" name="Google Shape;326;p48"/>
          <p:cNvSpPr txBox="1"/>
          <p:nvPr>
            <p:ph idx="1" type="body"/>
          </p:nvPr>
        </p:nvSpPr>
        <p:spPr>
          <a:xfrm>
            <a:off x="311700" y="1427625"/>
            <a:ext cx="8520600" cy="3141300"/>
          </a:xfrm>
          <a:prstGeom prst="rect">
            <a:avLst/>
          </a:prstGeom>
          <a:effectLst>
            <a:outerShdw blurRad="57150" rotWithShape="0" algn="bl" dir="5400000" dist="19050">
              <a:srgbClr val="000000">
                <a:alpha val="62000"/>
              </a:srgbClr>
            </a:outerShdw>
          </a:effectLst>
        </p:spPr>
        <p:txBody>
          <a:bodyPr anchorCtr="0" anchor="t" bIns="91425" lIns="91425" spcFirstLastPara="1" rIns="91425" wrap="square" tIns="91425">
            <a:noAutofit/>
          </a:bodyPr>
          <a:lstStyle/>
          <a:p>
            <a:pPr indent="-342900" lvl="0" marL="457200" rtl="0" algn="just">
              <a:spcBef>
                <a:spcPts val="0"/>
              </a:spcBef>
              <a:spcAft>
                <a:spcPts val="0"/>
              </a:spcAft>
              <a:buClr>
                <a:srgbClr val="00FFFF"/>
              </a:buClr>
              <a:buSzPts val="1800"/>
              <a:buChar char="●"/>
            </a:pPr>
            <a:r>
              <a:rPr lang="en">
                <a:solidFill>
                  <a:srgbClr val="00FFFF"/>
                </a:solidFill>
              </a:rPr>
              <a:t>Certain elements were </a:t>
            </a:r>
            <a:r>
              <a:rPr b="1" lang="en" u="sng">
                <a:solidFill>
                  <a:srgbClr val="00FFFF"/>
                </a:solidFill>
              </a:rPr>
              <a:t>discovered</a:t>
            </a:r>
            <a:r>
              <a:rPr lang="en">
                <a:solidFill>
                  <a:srgbClr val="00FFFF"/>
                </a:solidFill>
              </a:rPr>
              <a:t> beyond the systems definition phase. Example: inclusion of fun cards and the layout of the cards</a:t>
            </a:r>
            <a:endParaRPr>
              <a:solidFill>
                <a:srgbClr val="00FFFF"/>
              </a:solidFill>
            </a:endParaRPr>
          </a:p>
          <a:p>
            <a:pPr indent="0" lvl="0" marL="0" rtl="0" algn="l">
              <a:spcBef>
                <a:spcPts val="1600"/>
              </a:spcBef>
              <a:spcAft>
                <a:spcPts val="0"/>
              </a:spcAft>
              <a:buNone/>
            </a:pPr>
            <a:r>
              <a:t/>
            </a:r>
            <a:endParaRPr>
              <a:solidFill>
                <a:srgbClr val="00FFFF"/>
              </a:solidFill>
            </a:endParaRPr>
          </a:p>
          <a:p>
            <a:pPr indent="-342900" lvl="0" marL="457200" rtl="0" algn="just">
              <a:spcBef>
                <a:spcPts val="1600"/>
              </a:spcBef>
              <a:spcAft>
                <a:spcPts val="0"/>
              </a:spcAft>
              <a:buClr>
                <a:srgbClr val="00FFFF"/>
              </a:buClr>
              <a:buSzPts val="1800"/>
              <a:buChar char="●"/>
            </a:pPr>
            <a:r>
              <a:rPr lang="en">
                <a:solidFill>
                  <a:srgbClr val="00FFFF"/>
                </a:solidFill>
              </a:rPr>
              <a:t>The </a:t>
            </a:r>
            <a:r>
              <a:rPr b="1" lang="en" u="sng">
                <a:solidFill>
                  <a:srgbClr val="00FFFF"/>
                </a:solidFill>
              </a:rPr>
              <a:t>objective</a:t>
            </a:r>
            <a:r>
              <a:rPr b="1" lang="en">
                <a:solidFill>
                  <a:srgbClr val="00FFFF"/>
                </a:solidFill>
              </a:rPr>
              <a:t> </a:t>
            </a:r>
            <a:r>
              <a:rPr lang="en">
                <a:solidFill>
                  <a:srgbClr val="00FFFF"/>
                </a:solidFill>
              </a:rPr>
              <a:t>our game </a:t>
            </a:r>
            <a:r>
              <a:rPr lang="en">
                <a:solidFill>
                  <a:srgbClr val="00FFFF"/>
                </a:solidFill>
              </a:rPr>
              <a:t>remained</a:t>
            </a:r>
            <a:r>
              <a:rPr lang="en">
                <a:solidFill>
                  <a:srgbClr val="00FFFF"/>
                </a:solidFill>
              </a:rPr>
              <a:t> the </a:t>
            </a:r>
            <a:r>
              <a:rPr b="1" lang="en" u="sng">
                <a:solidFill>
                  <a:srgbClr val="00FFFF"/>
                </a:solidFill>
              </a:rPr>
              <a:t>same</a:t>
            </a:r>
            <a:r>
              <a:rPr b="1" lang="en">
                <a:solidFill>
                  <a:srgbClr val="00FFFF"/>
                </a:solidFill>
              </a:rPr>
              <a:t> </a:t>
            </a:r>
            <a:r>
              <a:rPr lang="en">
                <a:solidFill>
                  <a:srgbClr val="00FFFF"/>
                </a:solidFill>
              </a:rPr>
              <a:t>throughout our design journey. However, the way we determined how </a:t>
            </a:r>
            <a:r>
              <a:rPr b="1" lang="en" u="sng">
                <a:solidFill>
                  <a:srgbClr val="00FFFF"/>
                </a:solidFill>
              </a:rPr>
              <a:t>players interact changed</a:t>
            </a:r>
            <a:r>
              <a:rPr lang="en">
                <a:solidFill>
                  <a:srgbClr val="00FFFF"/>
                </a:solidFill>
              </a:rPr>
              <a:t> as we progress more into our detailed design</a:t>
            </a:r>
            <a:endParaRPr>
              <a:solidFill>
                <a:srgbClr val="00FFFF"/>
              </a:solidFill>
            </a:endParaRPr>
          </a:p>
          <a:p>
            <a:pPr indent="0" lvl="0" marL="0" rtl="0" algn="l">
              <a:spcBef>
                <a:spcPts val="1600"/>
              </a:spcBef>
              <a:spcAft>
                <a:spcPts val="1600"/>
              </a:spcAft>
              <a:buNone/>
            </a:pPr>
            <a:r>
              <a:t/>
            </a:r>
            <a:endParaRPr>
              <a:solidFill>
                <a:srgbClr val="00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FFFF"/>
                </a:solidFill>
              </a:rPr>
              <a:t>Thank you for being part of our Journey</a:t>
            </a:r>
            <a:r>
              <a:rPr b="1" lang="en">
                <a:solidFill>
                  <a:srgbClr val="00FFFF"/>
                </a:solidFill>
              </a:rPr>
              <a:t> </a:t>
            </a:r>
            <a:endParaRPr b="1">
              <a:solidFill>
                <a:srgbClr val="00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Motivation</a:t>
            </a:r>
            <a:endParaRPr>
              <a:solidFill>
                <a:srgbClr val="00FFFF"/>
              </a:solidFill>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a:effectLst>
            <a:outerShdw blurRad="57150" rotWithShape="0" algn="bl" dir="5400000" dist="19050">
              <a:srgbClr val="000000">
                <a:alpha val="64999"/>
              </a:srgbClr>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“We wish to impart knowledge of different possible social scenarios involving professional roles and different nationalities. </a:t>
            </a:r>
            <a:endParaRPr sz="2000">
              <a:solidFill>
                <a:srgbClr val="00FFFF"/>
              </a:solidFill>
            </a:endParaRPr>
          </a:p>
          <a:p>
            <a:pPr indent="0" lvl="0" marL="0" rtl="0" algn="just">
              <a:spcBef>
                <a:spcPts val="1600"/>
              </a:spcBef>
              <a:spcAft>
                <a:spcPts val="0"/>
              </a:spcAft>
              <a:buNone/>
            </a:pPr>
            <a:r>
              <a:rPr lang="en" sz="2000">
                <a:solidFill>
                  <a:srgbClr val="00FFFF"/>
                </a:solidFill>
              </a:rPr>
              <a:t>When Players social skills are enhanced, we would achieve our goal</a:t>
            </a:r>
            <a:r>
              <a:rPr lang="en" sz="2000">
                <a:solidFill>
                  <a:srgbClr val="00FFFF"/>
                </a:solidFill>
              </a:rPr>
              <a:t> of  improving their social skills.” </a:t>
            </a:r>
            <a:endParaRPr sz="2000">
              <a:solidFill>
                <a:srgbClr val="00FFFF"/>
              </a:solidFill>
            </a:endParaRPr>
          </a:p>
          <a:p>
            <a:pPr indent="457200" lvl="0" marL="5486400" rtl="0" algn="just">
              <a:spcBef>
                <a:spcPts val="1600"/>
              </a:spcBef>
              <a:spcAft>
                <a:spcPts val="1600"/>
              </a:spcAft>
              <a:buNone/>
            </a:pPr>
            <a:r>
              <a:rPr lang="en" sz="2000">
                <a:solidFill>
                  <a:srgbClr val="00FFFF"/>
                </a:solidFill>
              </a:rPr>
              <a:t>- ESA 2020 Team 26</a:t>
            </a:r>
            <a:endParaRPr sz="2000">
              <a:solidFill>
                <a:srgbClr val="00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692400" y="1682200"/>
            <a:ext cx="3187225" cy="3187225"/>
          </a:xfrm>
          <a:prstGeom prst="rect">
            <a:avLst/>
          </a:prstGeom>
          <a:noFill/>
          <a:ln>
            <a:noFill/>
          </a:ln>
        </p:spPr>
      </p:pic>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Game Overview</a:t>
            </a:r>
            <a:endParaRPr>
              <a:solidFill>
                <a:srgbClr val="00FFFF"/>
              </a:solidFill>
            </a:endParaRPr>
          </a:p>
          <a:p>
            <a:pPr indent="0" lvl="0" marL="0" rtl="0" algn="l">
              <a:spcBef>
                <a:spcPts val="0"/>
              </a:spcBef>
              <a:spcAft>
                <a:spcPts val="0"/>
              </a:spcAft>
              <a:buNone/>
            </a:pPr>
            <a:r>
              <a:t/>
            </a:r>
            <a:endParaRPr/>
          </a:p>
        </p:txBody>
      </p:sp>
      <p:grpSp>
        <p:nvGrpSpPr>
          <p:cNvPr id="80" name="Google Shape;80;p17"/>
          <p:cNvGrpSpPr/>
          <p:nvPr/>
        </p:nvGrpSpPr>
        <p:grpSpPr>
          <a:xfrm>
            <a:off x="4240980" y="1694882"/>
            <a:ext cx="2148145" cy="1340543"/>
            <a:chOff x="4240980" y="2152082"/>
            <a:chExt cx="2148145" cy="1340543"/>
          </a:xfrm>
        </p:grpSpPr>
        <p:pic>
          <p:nvPicPr>
            <p:cNvPr id="81" name="Google Shape;81;p17"/>
            <p:cNvPicPr preferRelativeResize="0"/>
            <p:nvPr/>
          </p:nvPicPr>
          <p:blipFill rotWithShape="1">
            <a:blip r:embed="rId4">
              <a:alphaModFix/>
            </a:blip>
            <a:srcRect b="12280" l="0" r="6314" t="7139"/>
            <a:stretch/>
          </p:blipFill>
          <p:spPr>
            <a:xfrm>
              <a:off x="4772325" y="2154625"/>
              <a:ext cx="509400" cy="768000"/>
            </a:xfrm>
            <a:prstGeom prst="roundRect">
              <a:avLst>
                <a:gd fmla="val 16667" name="adj"/>
              </a:avLst>
            </a:prstGeom>
            <a:noFill/>
            <a:ln>
              <a:noFill/>
            </a:ln>
            <a:effectLst>
              <a:outerShdw blurRad="57150" rotWithShape="0" algn="bl" dir="5400000" dist="19050">
                <a:srgbClr val="000000">
                  <a:alpha val="60000"/>
                </a:srgbClr>
              </a:outerShdw>
            </a:effectLst>
          </p:spPr>
        </p:pic>
        <p:pic>
          <p:nvPicPr>
            <p:cNvPr id="82" name="Google Shape;82;p17"/>
            <p:cNvPicPr preferRelativeResize="0"/>
            <p:nvPr/>
          </p:nvPicPr>
          <p:blipFill rotWithShape="1">
            <a:blip r:embed="rId5">
              <a:alphaModFix/>
            </a:blip>
            <a:srcRect b="11360" l="0" r="5177" t="8014"/>
            <a:stretch/>
          </p:blipFill>
          <p:spPr>
            <a:xfrm>
              <a:off x="4240980" y="2154649"/>
              <a:ext cx="464700" cy="768000"/>
            </a:xfrm>
            <a:prstGeom prst="roundRect">
              <a:avLst>
                <a:gd fmla="val 16667" name="adj"/>
              </a:avLst>
            </a:prstGeom>
            <a:noFill/>
            <a:ln>
              <a:noFill/>
            </a:ln>
            <a:effectLst>
              <a:outerShdw blurRad="57150" rotWithShape="0" algn="bl" dir="5400000" dist="19050">
                <a:srgbClr val="000000">
                  <a:alpha val="60000"/>
                </a:srgbClr>
              </a:outerShdw>
            </a:effectLst>
          </p:spPr>
        </p:pic>
        <p:pic>
          <p:nvPicPr>
            <p:cNvPr id="83" name="Google Shape;83;p17"/>
            <p:cNvPicPr preferRelativeResize="0"/>
            <p:nvPr/>
          </p:nvPicPr>
          <p:blipFill rotWithShape="1">
            <a:blip r:embed="rId6">
              <a:alphaModFix/>
            </a:blip>
            <a:srcRect b="11939" l="0" r="5740" t="7389"/>
            <a:stretch/>
          </p:blipFill>
          <p:spPr>
            <a:xfrm>
              <a:off x="5348375" y="2152082"/>
              <a:ext cx="464700" cy="773100"/>
            </a:xfrm>
            <a:prstGeom prst="roundRect">
              <a:avLst>
                <a:gd fmla="val 16667" name="adj"/>
              </a:avLst>
            </a:prstGeom>
            <a:noFill/>
            <a:ln>
              <a:noFill/>
            </a:ln>
            <a:effectLst>
              <a:outerShdw blurRad="57150" rotWithShape="0" algn="bl" dir="5400000" dist="19050">
                <a:srgbClr val="000000">
                  <a:alpha val="60000"/>
                </a:srgbClr>
              </a:outerShdw>
            </a:effectLst>
          </p:spPr>
        </p:pic>
        <p:pic>
          <p:nvPicPr>
            <p:cNvPr id="84" name="Google Shape;84;p17"/>
            <p:cNvPicPr preferRelativeResize="0"/>
            <p:nvPr/>
          </p:nvPicPr>
          <p:blipFill rotWithShape="1">
            <a:blip r:embed="rId7">
              <a:alphaModFix/>
            </a:blip>
            <a:srcRect b="12042" l="0" r="5695" t="7351"/>
            <a:stretch/>
          </p:blipFill>
          <p:spPr>
            <a:xfrm>
              <a:off x="5879725" y="2157319"/>
              <a:ext cx="509400" cy="762600"/>
            </a:xfrm>
            <a:prstGeom prst="roundRect">
              <a:avLst>
                <a:gd fmla="val 16667" name="adj"/>
              </a:avLst>
            </a:prstGeom>
            <a:noFill/>
            <a:ln>
              <a:noFill/>
            </a:ln>
            <a:effectLst>
              <a:outerShdw blurRad="57150" rotWithShape="0" algn="bl" dir="5400000" dist="19050">
                <a:srgbClr val="000000">
                  <a:alpha val="60000"/>
                </a:srgbClr>
              </a:outerShdw>
            </a:effectLst>
          </p:spPr>
        </p:pic>
        <p:sp>
          <p:nvSpPr>
            <p:cNvPr id="85" name="Google Shape;85;p17"/>
            <p:cNvSpPr txBox="1"/>
            <p:nvPr/>
          </p:nvSpPr>
          <p:spPr>
            <a:xfrm>
              <a:off x="4572000" y="2919925"/>
              <a:ext cx="1492200" cy="572700"/>
            </a:xfrm>
            <a:prstGeom prst="rect">
              <a:avLst/>
            </a:prstGeom>
            <a:noFill/>
            <a:ln>
              <a:noFill/>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X 15  Each Pile</a:t>
              </a:r>
              <a:endParaRPr b="1">
                <a:solidFill>
                  <a:srgbClr val="00FFFF"/>
                </a:solidFill>
              </a:endParaRPr>
            </a:p>
          </p:txBody>
        </p:sp>
      </p:grpSp>
      <p:grpSp>
        <p:nvGrpSpPr>
          <p:cNvPr id="86" name="Google Shape;86;p17"/>
          <p:cNvGrpSpPr/>
          <p:nvPr/>
        </p:nvGrpSpPr>
        <p:grpSpPr>
          <a:xfrm>
            <a:off x="6610300" y="2018188"/>
            <a:ext cx="2492750" cy="572700"/>
            <a:chOff x="4517900" y="3275350"/>
            <a:chExt cx="2492750" cy="572700"/>
          </a:xfrm>
        </p:grpSpPr>
        <p:pic>
          <p:nvPicPr>
            <p:cNvPr id="87" name="Google Shape;87;p17"/>
            <p:cNvPicPr preferRelativeResize="0"/>
            <p:nvPr/>
          </p:nvPicPr>
          <p:blipFill>
            <a:blip r:embed="rId8">
              <a:alphaModFix/>
            </a:blip>
            <a:stretch>
              <a:fillRect/>
            </a:stretch>
          </p:blipFill>
          <p:spPr>
            <a:xfrm>
              <a:off x="4517900" y="3379000"/>
              <a:ext cx="422575" cy="365425"/>
            </a:xfrm>
            <a:prstGeom prst="rect">
              <a:avLst/>
            </a:prstGeom>
            <a:noFill/>
            <a:ln>
              <a:noFill/>
            </a:ln>
            <a:effectLst>
              <a:outerShdw blurRad="57150" rotWithShape="0" algn="bl" dir="5400000" dist="19050">
                <a:srgbClr val="000000">
                  <a:alpha val="60000"/>
                </a:srgbClr>
              </a:outerShdw>
            </a:effectLst>
          </p:spPr>
        </p:pic>
        <p:sp>
          <p:nvSpPr>
            <p:cNvPr id="88" name="Google Shape;88;p17"/>
            <p:cNvSpPr txBox="1"/>
            <p:nvPr/>
          </p:nvSpPr>
          <p:spPr>
            <a:xfrm>
              <a:off x="5026450" y="3275350"/>
              <a:ext cx="1984200" cy="572700"/>
            </a:xfrm>
            <a:prstGeom prst="rect">
              <a:avLst/>
            </a:prstGeom>
            <a:noFill/>
            <a:ln>
              <a:noFill/>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X 4  Player Tokens</a:t>
              </a:r>
              <a:endParaRPr b="1">
                <a:solidFill>
                  <a:srgbClr val="00FFFF"/>
                </a:solidFill>
              </a:endParaRPr>
            </a:p>
          </p:txBody>
        </p:sp>
      </p:grpSp>
      <p:pic>
        <p:nvPicPr>
          <p:cNvPr id="89" name="Google Shape;89;p17"/>
          <p:cNvPicPr preferRelativeResize="0"/>
          <p:nvPr/>
        </p:nvPicPr>
        <p:blipFill>
          <a:blip r:embed="rId9">
            <a:alphaModFix/>
          </a:blip>
          <a:stretch>
            <a:fillRect/>
          </a:stretch>
        </p:blipFill>
        <p:spPr>
          <a:xfrm>
            <a:off x="4741150" y="2984275"/>
            <a:ext cx="1147800" cy="1623600"/>
          </a:xfrm>
          <a:prstGeom prst="roundRect">
            <a:avLst>
              <a:gd fmla="val 16667" name="adj"/>
            </a:avLst>
          </a:prstGeom>
          <a:noFill/>
          <a:ln>
            <a:noFill/>
          </a:ln>
        </p:spPr>
      </p:pic>
      <p:sp>
        <p:nvSpPr>
          <p:cNvPr id="90" name="Google Shape;90;p17"/>
          <p:cNvSpPr txBox="1"/>
          <p:nvPr/>
        </p:nvSpPr>
        <p:spPr>
          <a:xfrm>
            <a:off x="4589100" y="4588475"/>
            <a:ext cx="1660200" cy="440100"/>
          </a:xfrm>
          <a:prstGeom prst="rect">
            <a:avLst/>
          </a:prstGeom>
          <a:noFill/>
          <a:ln>
            <a:noFill/>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X 1 Rule Book</a:t>
            </a:r>
            <a:endParaRPr b="1">
              <a:solidFill>
                <a:srgbClr val="00FFFF"/>
              </a:solidFill>
            </a:endParaRPr>
          </a:p>
        </p:txBody>
      </p:sp>
      <p:pic>
        <p:nvPicPr>
          <p:cNvPr id="91" name="Google Shape;91;p17"/>
          <p:cNvPicPr preferRelativeResize="0"/>
          <p:nvPr/>
        </p:nvPicPr>
        <p:blipFill rotWithShape="1">
          <a:blip r:embed="rId10">
            <a:alphaModFix/>
          </a:blip>
          <a:srcRect b="0" l="0" r="1176" t="5473"/>
          <a:stretch/>
        </p:blipFill>
        <p:spPr>
          <a:xfrm>
            <a:off x="6555700" y="3279625"/>
            <a:ext cx="1991700" cy="1032900"/>
          </a:xfrm>
          <a:prstGeom prst="rect">
            <a:avLst/>
          </a:prstGeom>
          <a:noFill/>
          <a:ln>
            <a:noFill/>
          </a:ln>
        </p:spPr>
      </p:pic>
      <p:sp>
        <p:nvSpPr>
          <p:cNvPr id="92" name="Google Shape;92;p17"/>
          <p:cNvSpPr txBox="1"/>
          <p:nvPr/>
        </p:nvSpPr>
        <p:spPr>
          <a:xfrm>
            <a:off x="6721450" y="4472075"/>
            <a:ext cx="1660200" cy="440100"/>
          </a:xfrm>
          <a:prstGeom prst="rect">
            <a:avLst/>
          </a:prstGeom>
          <a:noFill/>
          <a:ln>
            <a:noFill/>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X 1 R Shiny App</a:t>
            </a:r>
            <a:endParaRPr b="1">
              <a:solidFill>
                <a:srgbClr val="00FFFF"/>
              </a:solidFill>
            </a:endParaRPr>
          </a:p>
        </p:txBody>
      </p:sp>
      <p:pic>
        <p:nvPicPr>
          <p:cNvPr id="93" name="Google Shape;93;p17"/>
          <p:cNvPicPr preferRelativeResize="0"/>
          <p:nvPr/>
        </p:nvPicPr>
        <p:blipFill>
          <a:blip r:embed="rId11">
            <a:alphaModFix/>
          </a:blip>
          <a:stretch>
            <a:fillRect/>
          </a:stretch>
        </p:blipFill>
        <p:spPr>
          <a:xfrm rot="-5400000">
            <a:off x="6721450" y="1560675"/>
            <a:ext cx="342349" cy="342349"/>
          </a:xfrm>
          <a:prstGeom prst="rect">
            <a:avLst/>
          </a:prstGeom>
          <a:noFill/>
          <a:ln>
            <a:noFill/>
          </a:ln>
        </p:spPr>
      </p:pic>
      <p:sp>
        <p:nvSpPr>
          <p:cNvPr id="94" name="Google Shape;94;p17"/>
          <p:cNvSpPr txBox="1"/>
          <p:nvPr/>
        </p:nvSpPr>
        <p:spPr>
          <a:xfrm>
            <a:off x="7111350" y="1445488"/>
            <a:ext cx="1991700" cy="572700"/>
          </a:xfrm>
          <a:prstGeom prst="rect">
            <a:avLst/>
          </a:prstGeom>
          <a:noFill/>
          <a:ln>
            <a:noFill/>
          </a:ln>
          <a:effectLst>
            <a:outerShdw blurRad="57150" rotWithShape="0" algn="bl" dir="5400000" dist="19050">
              <a:srgbClr val="000000">
                <a:alpha val="8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FFFF"/>
                </a:solidFill>
              </a:rPr>
              <a:t>X 1 Set of 2 Dices</a:t>
            </a:r>
            <a:endParaRPr b="1">
              <a:solidFill>
                <a:srgbClr val="00FFFF"/>
              </a:solidFill>
            </a:endParaRPr>
          </a:p>
        </p:txBody>
      </p:sp>
      <p:sp>
        <p:nvSpPr>
          <p:cNvPr id="95" name="Google Shape;9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solidFill>
                  <a:srgbClr val="00FFFF"/>
                </a:solidFill>
              </a:rPr>
              <a:t>The ACTING SOCIETY </a:t>
            </a:r>
            <a:endParaRPr b="1" sz="2000">
              <a:solidFill>
                <a:srgbClr val="00FFFF"/>
              </a:solidFill>
            </a:endParaRPr>
          </a:p>
          <a:p>
            <a:pPr indent="0" lvl="0" marL="0" rtl="0" algn="just">
              <a:spcBef>
                <a:spcPts val="1600"/>
              </a:spcBef>
              <a:spcAft>
                <a:spcPts val="1600"/>
              </a:spcAft>
              <a:buNone/>
            </a:pPr>
            <a:r>
              <a:t/>
            </a:r>
            <a:endParaRPr sz="2000">
              <a:solidFill>
                <a:srgbClr val="00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Objective</a:t>
            </a:r>
            <a:endParaRPr>
              <a:solidFill>
                <a:srgbClr val="00FFFF"/>
              </a:solidFill>
            </a:endParaRPr>
          </a:p>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2337450" y="1608925"/>
            <a:ext cx="4469100" cy="3136200"/>
          </a:xfrm>
          <a:prstGeom prst="roundRect">
            <a:avLst>
              <a:gd fmla="val 16667" name="adj"/>
            </a:avLst>
          </a:prstGeom>
          <a:noFill/>
          <a:ln>
            <a:noFill/>
          </a:ln>
        </p:spPr>
      </p:pic>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 </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GamePlay &amp; Rules</a:t>
            </a:r>
            <a:endParaRPr>
              <a:solidFill>
                <a:srgbClr val="00FFFF"/>
              </a:solidFill>
            </a:endParaRPr>
          </a:p>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 </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pic>
        <p:nvPicPr>
          <p:cNvPr id="109" name="Google Shape;109;p19">
            <a:hlinkClick/>
          </p:cNvPr>
          <p:cNvPicPr preferRelativeResize="0"/>
          <p:nvPr/>
        </p:nvPicPr>
        <p:blipFill rotWithShape="1">
          <a:blip r:embed="rId3">
            <a:alphaModFix/>
          </a:blip>
          <a:srcRect b="57766" l="0" r="0" t="0"/>
          <a:stretch/>
        </p:blipFill>
        <p:spPr>
          <a:xfrm>
            <a:off x="2999734" y="2054875"/>
            <a:ext cx="2697600" cy="1611600"/>
          </a:xfrm>
          <a:prstGeom prst="roundRect">
            <a:avLst>
              <a:gd fmla="val 16667" name="adj"/>
            </a:avLst>
          </a:prstGeom>
          <a:noFill/>
          <a:ln>
            <a:noFill/>
          </a:ln>
        </p:spPr>
      </p:pic>
      <p:pic>
        <p:nvPicPr>
          <p:cNvPr id="110" name="Google Shape;110;p19"/>
          <p:cNvPicPr preferRelativeResize="0"/>
          <p:nvPr/>
        </p:nvPicPr>
        <p:blipFill rotWithShape="1">
          <a:blip r:embed="rId3">
            <a:alphaModFix/>
          </a:blip>
          <a:srcRect b="0" l="0" r="0" t="42015"/>
          <a:stretch/>
        </p:blipFill>
        <p:spPr>
          <a:xfrm>
            <a:off x="6031850" y="1941350"/>
            <a:ext cx="2159400" cy="1770900"/>
          </a:xfrm>
          <a:prstGeom prst="roundRect">
            <a:avLst>
              <a:gd fmla="val 16667" name="adj"/>
            </a:avLst>
          </a:prstGeom>
          <a:noFill/>
          <a:ln>
            <a:noFill/>
          </a:ln>
        </p:spPr>
      </p:pic>
      <p:pic>
        <p:nvPicPr>
          <p:cNvPr id="111" name="Google Shape;111;p19"/>
          <p:cNvPicPr preferRelativeResize="0"/>
          <p:nvPr/>
        </p:nvPicPr>
        <p:blipFill>
          <a:blip r:embed="rId4">
            <a:alphaModFix/>
          </a:blip>
          <a:stretch>
            <a:fillRect/>
          </a:stretch>
        </p:blipFill>
        <p:spPr>
          <a:xfrm>
            <a:off x="362100" y="2021000"/>
            <a:ext cx="2303100" cy="16116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Card Titles</a:t>
            </a:r>
            <a:endParaRPr>
              <a:solidFill>
                <a:srgbClr val="00FFFF"/>
              </a:solidFill>
            </a:endParaRPr>
          </a:p>
          <a:p>
            <a:pPr indent="0" lvl="0" marL="0" rtl="0" algn="l">
              <a:spcBef>
                <a:spcPts val="0"/>
              </a:spcBef>
              <a:spcAft>
                <a:spcPts val="0"/>
              </a:spcAft>
              <a:buNone/>
            </a:pPr>
            <a:r>
              <a:t/>
            </a:r>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 </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grpSp>
        <p:nvGrpSpPr>
          <p:cNvPr id="118" name="Google Shape;118;p20"/>
          <p:cNvGrpSpPr/>
          <p:nvPr/>
        </p:nvGrpSpPr>
        <p:grpSpPr>
          <a:xfrm>
            <a:off x="975963" y="1870000"/>
            <a:ext cx="7192050" cy="2194200"/>
            <a:chOff x="516150" y="1877275"/>
            <a:chExt cx="7192050" cy="2194200"/>
          </a:xfrm>
        </p:grpSpPr>
        <p:pic>
          <p:nvPicPr>
            <p:cNvPr id="119" name="Google Shape;119;p20"/>
            <p:cNvPicPr preferRelativeResize="0"/>
            <p:nvPr/>
          </p:nvPicPr>
          <p:blipFill rotWithShape="1">
            <a:blip r:embed="rId3">
              <a:alphaModFix/>
            </a:blip>
            <a:srcRect b="3310" l="3397" r="4018" t="49533"/>
            <a:stretch/>
          </p:blipFill>
          <p:spPr>
            <a:xfrm rot="5400000">
              <a:off x="4696650" y="2307625"/>
              <a:ext cx="2189100" cy="1338600"/>
            </a:xfrm>
            <a:prstGeom prst="roundRect">
              <a:avLst>
                <a:gd fmla="val 16667" name="adj"/>
              </a:avLst>
            </a:prstGeom>
            <a:noFill/>
            <a:ln>
              <a:noFill/>
            </a:ln>
          </p:spPr>
        </p:pic>
        <p:pic>
          <p:nvPicPr>
            <p:cNvPr id="120" name="Google Shape;120;p20"/>
            <p:cNvPicPr preferRelativeResize="0"/>
            <p:nvPr/>
          </p:nvPicPr>
          <p:blipFill rotWithShape="1">
            <a:blip r:embed="rId4">
              <a:alphaModFix/>
            </a:blip>
            <a:srcRect b="49640" l="3540" r="3540" t="4594"/>
            <a:stretch/>
          </p:blipFill>
          <p:spPr>
            <a:xfrm rot="5400000">
              <a:off x="2118000" y="2323975"/>
              <a:ext cx="2186400" cy="1293000"/>
            </a:xfrm>
            <a:prstGeom prst="roundRect">
              <a:avLst>
                <a:gd fmla="val 16667" name="adj"/>
              </a:avLst>
            </a:prstGeom>
            <a:noFill/>
            <a:ln>
              <a:noFill/>
            </a:ln>
          </p:spPr>
        </p:pic>
        <p:pic>
          <p:nvPicPr>
            <p:cNvPr id="121" name="Google Shape;121;p20"/>
            <p:cNvPicPr preferRelativeResize="0"/>
            <p:nvPr/>
          </p:nvPicPr>
          <p:blipFill rotWithShape="1">
            <a:blip r:embed="rId5">
              <a:alphaModFix/>
            </a:blip>
            <a:srcRect b="1400" l="49198" r="1627" t="2676"/>
            <a:stretch/>
          </p:blipFill>
          <p:spPr>
            <a:xfrm rot="10800000">
              <a:off x="6422100" y="1896775"/>
              <a:ext cx="1286100" cy="2147400"/>
            </a:xfrm>
            <a:prstGeom prst="roundRect">
              <a:avLst>
                <a:gd fmla="val 16667" name="adj"/>
              </a:avLst>
            </a:prstGeom>
            <a:noFill/>
            <a:ln>
              <a:noFill/>
            </a:ln>
          </p:spPr>
        </p:pic>
        <p:pic>
          <p:nvPicPr>
            <p:cNvPr id="122" name="Google Shape;122;p20"/>
            <p:cNvPicPr preferRelativeResize="0"/>
            <p:nvPr/>
          </p:nvPicPr>
          <p:blipFill rotWithShape="1">
            <a:blip r:embed="rId6">
              <a:alphaModFix/>
            </a:blip>
            <a:srcRect b="3844" l="3104" r="5303" t="8987"/>
            <a:stretch/>
          </p:blipFill>
          <p:spPr>
            <a:xfrm rot="5400000">
              <a:off x="3432600" y="2344825"/>
              <a:ext cx="2114400" cy="1264200"/>
            </a:xfrm>
            <a:prstGeom prst="roundRect">
              <a:avLst>
                <a:gd fmla="val 16667" name="adj"/>
              </a:avLst>
            </a:prstGeom>
            <a:noFill/>
            <a:ln>
              <a:noFill/>
            </a:ln>
          </p:spPr>
        </p:pic>
        <p:pic>
          <p:nvPicPr>
            <p:cNvPr id="123" name="Google Shape;123;p20"/>
            <p:cNvPicPr preferRelativeResize="0"/>
            <p:nvPr/>
          </p:nvPicPr>
          <p:blipFill rotWithShape="1">
            <a:blip r:embed="rId7">
              <a:alphaModFix/>
            </a:blip>
            <a:srcRect b="5370" l="2701" r="6041" t="7025"/>
            <a:stretch/>
          </p:blipFill>
          <p:spPr>
            <a:xfrm rot="5400000">
              <a:off x="116250" y="2323075"/>
              <a:ext cx="2107500" cy="1307700"/>
            </a:xfrm>
            <a:prstGeom prst="roundRect">
              <a:avLst>
                <a:gd fmla="val 16667" name="adj"/>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Design concept: </a:t>
            </a:r>
            <a:r>
              <a:rPr lang="en">
                <a:solidFill>
                  <a:srgbClr val="00FFFF"/>
                </a:solidFill>
              </a:rPr>
              <a:t>Activities &amp; Others Titles</a:t>
            </a:r>
            <a:endParaRPr>
              <a:solidFill>
                <a:srgbClr val="00FFFF"/>
              </a:solidFill>
            </a:endParaRPr>
          </a:p>
          <a:p>
            <a:pPr indent="0" lvl="0" marL="0" rtl="0" algn="l">
              <a:spcBef>
                <a:spcPts val="0"/>
              </a:spcBef>
              <a:spcAft>
                <a:spcPts val="0"/>
              </a:spcAft>
              <a:buNone/>
            </a:pPr>
            <a:r>
              <a:t/>
            </a:r>
            <a:endParaRPr/>
          </a:p>
        </p:txBody>
      </p:sp>
      <p:sp>
        <p:nvSpPr>
          <p:cNvPr id="129" name="Google Shape;129;p21"/>
          <p:cNvSpPr txBox="1"/>
          <p:nvPr>
            <p:ph idx="1" type="body"/>
          </p:nvPr>
        </p:nvSpPr>
        <p:spPr>
          <a:xfrm>
            <a:off x="311700" y="115972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FFFF"/>
                </a:solidFill>
              </a:rPr>
              <a:t>The ACTING SOCIETY</a:t>
            </a:r>
            <a:endParaRPr sz="2000">
              <a:solidFill>
                <a:srgbClr val="00FFFF"/>
              </a:solidFill>
            </a:endParaRPr>
          </a:p>
          <a:p>
            <a:pPr indent="0" lvl="0" marL="0" rtl="0" algn="just">
              <a:spcBef>
                <a:spcPts val="1600"/>
              </a:spcBef>
              <a:spcAft>
                <a:spcPts val="1600"/>
              </a:spcAft>
              <a:buNone/>
            </a:pPr>
            <a:r>
              <a:t/>
            </a:r>
            <a:endParaRPr sz="2000">
              <a:solidFill>
                <a:srgbClr val="00FFFF"/>
              </a:solidFill>
            </a:endParaRPr>
          </a:p>
        </p:txBody>
      </p:sp>
      <p:pic>
        <p:nvPicPr>
          <p:cNvPr id="130" name="Google Shape;130;p21"/>
          <p:cNvPicPr preferRelativeResize="0"/>
          <p:nvPr/>
        </p:nvPicPr>
        <p:blipFill rotWithShape="1">
          <a:blip r:embed="rId3">
            <a:alphaModFix/>
          </a:blip>
          <a:srcRect b="8168" l="3318" r="7003" t="9404"/>
          <a:stretch/>
        </p:blipFill>
        <p:spPr>
          <a:xfrm rot="5400000">
            <a:off x="486950" y="2308525"/>
            <a:ext cx="2186700" cy="1264200"/>
          </a:xfrm>
          <a:prstGeom prst="roundRect">
            <a:avLst>
              <a:gd fmla="val 16667" name="adj"/>
            </a:avLst>
          </a:prstGeom>
          <a:noFill/>
          <a:ln>
            <a:noFill/>
          </a:ln>
        </p:spPr>
      </p:pic>
      <p:pic>
        <p:nvPicPr>
          <p:cNvPr id="131" name="Google Shape;131;p21"/>
          <p:cNvPicPr preferRelativeResize="0"/>
          <p:nvPr/>
        </p:nvPicPr>
        <p:blipFill rotWithShape="1">
          <a:blip r:embed="rId4">
            <a:alphaModFix/>
          </a:blip>
          <a:srcRect b="0" l="2056" r="0" t="0"/>
          <a:stretch/>
        </p:blipFill>
        <p:spPr>
          <a:xfrm>
            <a:off x="2547925" y="2577275"/>
            <a:ext cx="1200600" cy="1164600"/>
          </a:xfrm>
          <a:prstGeom prst="roundRect">
            <a:avLst>
              <a:gd fmla="val 16667" name="adj"/>
            </a:avLst>
          </a:prstGeom>
          <a:noFill/>
          <a:ln>
            <a:noFill/>
          </a:ln>
        </p:spPr>
      </p:pic>
      <p:pic>
        <p:nvPicPr>
          <p:cNvPr id="132" name="Google Shape;132;p21"/>
          <p:cNvPicPr preferRelativeResize="0"/>
          <p:nvPr/>
        </p:nvPicPr>
        <p:blipFill rotWithShape="1">
          <a:blip r:embed="rId5">
            <a:alphaModFix/>
          </a:blip>
          <a:srcRect b="4989" l="3764" r="3958" t="2443"/>
          <a:stretch/>
        </p:blipFill>
        <p:spPr>
          <a:xfrm rot="10800000">
            <a:off x="4084050" y="2579825"/>
            <a:ext cx="1176900" cy="1159500"/>
          </a:xfrm>
          <a:prstGeom prst="roundRect">
            <a:avLst>
              <a:gd fmla="val 16667" name="adj"/>
            </a:avLst>
          </a:prstGeom>
          <a:noFill/>
          <a:ln>
            <a:noFill/>
          </a:ln>
        </p:spPr>
      </p:pic>
      <p:pic>
        <p:nvPicPr>
          <p:cNvPr id="133" name="Google Shape;133;p21"/>
          <p:cNvPicPr preferRelativeResize="0"/>
          <p:nvPr/>
        </p:nvPicPr>
        <p:blipFill>
          <a:blip r:embed="rId6">
            <a:alphaModFix/>
          </a:blip>
          <a:stretch>
            <a:fillRect/>
          </a:stretch>
        </p:blipFill>
        <p:spPr>
          <a:xfrm>
            <a:off x="7132600" y="1878588"/>
            <a:ext cx="1247700" cy="2124000"/>
          </a:xfrm>
          <a:prstGeom prst="roundRect">
            <a:avLst>
              <a:gd fmla="val 16667" name="adj"/>
            </a:avLst>
          </a:prstGeom>
          <a:noFill/>
          <a:ln>
            <a:noFill/>
          </a:ln>
        </p:spPr>
      </p:pic>
      <p:pic>
        <p:nvPicPr>
          <p:cNvPr id="134" name="Google Shape;134;p21"/>
          <p:cNvPicPr preferRelativeResize="0"/>
          <p:nvPr/>
        </p:nvPicPr>
        <p:blipFill>
          <a:blip r:embed="rId7">
            <a:alphaModFix/>
          </a:blip>
          <a:stretch>
            <a:fillRect/>
          </a:stretch>
        </p:blipFill>
        <p:spPr>
          <a:xfrm>
            <a:off x="5448300" y="1853865"/>
            <a:ext cx="1264200" cy="21735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